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3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EAD53-6E01-48B8-AC5D-D65D394B9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60A9C-3B6F-4547-92B6-C42B1F4CFB9E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A0AAC-C532-4ED1-9ADB-A2D660A09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3494-0BF9-487D-BD20-70596D37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9C3E-E858-4C13-9B88-CFE3EA4596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4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AB19B-9C92-4003-8408-2FD668E39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AF61-3F0D-4B85-9044-8E9405081E78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83795-314D-43E1-A20F-224DCABA4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CD330-2568-48B9-B116-5B1070F17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FAA04-2EE1-4441-BDD8-B1EA221151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52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E8431-64DC-492A-8918-9F12E0A20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FBCEE-041A-4DC8-AC6A-8A23F43A99CB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BF9A3-63D9-4DF3-8569-33DA1037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6E047-6427-4E3C-A94B-DCBD0188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B351-9D4D-4FEF-B171-42B019EE4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1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70680-E095-417C-9DE0-4AED6D97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A3C7B-D80D-4B7A-A370-CCCC54CBCF3E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90A8F-49B4-481C-B7B1-F0C649A3E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DB3CE-50C6-4A9C-80BE-443C9766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0AC7-3621-4EA7-B24E-613F1AA08A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595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D6AD7-3378-469A-A5EE-4BA377C72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E2E5E-BD80-4B74-9570-AF7EF239813C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9E39-1C75-4A51-8507-01FBDC43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7E2D8-A329-4A21-AB31-07D0A3940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2D965-0259-487C-9588-EED503F6FF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4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5359A0-1B0F-46AF-8FA3-44877F1E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ECBCE-53B8-48FD-8B3F-2A1DE018FF05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9D76F02-7455-4121-B1E9-CFE82F26A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00E1136-1162-48F2-AE5E-5BE4E89E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97311-AE4D-4743-AA8B-153AB7733E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04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667D5D-0982-438F-966B-9BE15B79C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B0CB-1FFA-422E-8A91-2ECA275F7DBE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7D6B80-3FE2-4A58-8BBF-8017672D3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D6BFA14-1855-4133-BC6C-621B489E0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F3AB8-CB2C-4BCC-B31D-3687375F87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4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8E8B6AB-2E2A-4789-9F63-4E6513A59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5EA48-AD76-49DD-B2A6-375241AE28D5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2B9E3B1-1A1F-4910-B698-FA6D1542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F02D7-483C-43BA-BBC4-B4FBDA9AA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08766-4045-46A6-BF12-51148E8C2F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5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B01679C-C9E7-457B-B895-2735F3473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9BBD5-5916-4392-A474-62AF60352DC3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7100F0E-B073-4775-B5B7-822A532F9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00B22E7-15D5-466E-B05C-7EF4726B3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07397-1D0B-4166-A4E8-9FF992E266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19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8F8BA6-7BEA-4FC8-B45A-88F56CB3F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56CBD-0074-48AC-AFFD-7187DFBF9E85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B4C7C7-18BA-40EA-8E05-F13F8BE6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A93D0F-EBF5-4C00-9F87-241BCF7C4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0441C-5737-47FC-A4F9-204E85C61A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8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723A7A-760E-4088-B0BA-11B35E650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3DE2F-7282-4616-8F82-63753C2C9C0E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152D0E-799C-49F3-BD03-3BA055204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5AE112-4019-4819-9D73-53B12E49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2133-9628-402C-B710-A3D87F5FA4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9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7BD71EC-ECE2-485A-BCA4-49AD3F754C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9CAEA81-380E-45AF-8C03-EB78564802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74294-5151-410A-B541-E6621A9AD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B47046-B156-4CE1-A646-AE6FAAB49D8C}" type="datetimeFigureOut">
              <a:rPr lang="en-GB"/>
              <a:pPr>
                <a:defRPr/>
              </a:pPr>
              <a:t>27/06/2019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D68C9-E645-4260-85E2-80942B9E3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BA60F-3404-478F-83FC-A95070764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34E2C-6565-4B7E-BB92-80F11D56AB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ed.com/talks/arthur_benjamin_the_magic_of_fibonacci_numbers#t-35591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RqqErDSLtw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>
            <a:extLst>
              <a:ext uri="{FF2B5EF4-FFF2-40B4-BE49-F238E27FC236}">
                <a16:creationId xmlns:a16="http://schemas.microsoft.com/office/drawing/2014/main" id="{C960032B-BD36-4F9E-9D67-506C10156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44000" cy="549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4">
            <a:extLst>
              <a:ext uri="{FF2B5EF4-FFF2-40B4-BE49-F238E27FC236}">
                <a16:creationId xmlns:a16="http://schemas.microsoft.com/office/drawing/2014/main" id="{F0734D88-FB1B-4A74-BDCA-096358C6F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3"/>
          <a:stretch>
            <a:fillRect/>
          </a:stretch>
        </p:blipFill>
        <p:spPr bwMode="auto">
          <a:xfrm>
            <a:off x="-7938" y="5345113"/>
            <a:ext cx="9163051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725" y="3587750"/>
            <a:ext cx="7224713" cy="1576388"/>
          </a:xfrm>
        </p:spPr>
        <p:txBody>
          <a:bodyPr lIns="0" tIns="0" rIns="0" bIns="0" rtlCol="0" anchor="t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Number and algebra</a:t>
            </a:r>
            <a:b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dirty="0"/>
              <a:t>The Fibonacci numbers and the golden ratio</a:t>
            </a:r>
            <a:br>
              <a:rPr lang="en-GB" sz="3200" dirty="0"/>
            </a:br>
            <a:r>
              <a:rPr lang="en-GB" sz="2400" dirty="0"/>
              <a:t>TOK links: </a:t>
            </a:r>
            <a:r>
              <a:rPr lang="en-GB" sz="2400" i="1" dirty="0"/>
              <a:t>Is all knowledge concerned with the identification and use of patterns?</a:t>
            </a:r>
            <a:br>
              <a:rPr lang="en-GB" sz="3200" dirty="0"/>
            </a:br>
            <a:endParaRPr lang="en-GB" sz="405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4475" y="5876925"/>
            <a:ext cx="3602038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+mn-lt"/>
              </a:rPr>
              <a:t>© </a:t>
            </a:r>
            <a:r>
              <a:rPr lang="en-GB" sz="1350">
                <a:latin typeface="+mn-lt"/>
              </a:rPr>
              <a:t>Huw Jones </a:t>
            </a:r>
            <a:r>
              <a:rPr lang="en-GB" sz="1350" dirty="0">
                <a:latin typeface="+mn-lt"/>
              </a:rPr>
              <a:t>2019</a:t>
            </a:r>
          </a:p>
        </p:txBody>
      </p:sp>
      <p:sp>
        <p:nvSpPr>
          <p:cNvPr id="2054" name="TextBox 6">
            <a:extLst>
              <a:ext uri="{FF2B5EF4-FFF2-40B4-BE49-F238E27FC236}">
                <a16:creationId xmlns:a16="http://schemas.microsoft.com/office/drawing/2014/main" id="{B28669B4-1E22-4FD2-BBC3-9EB3C7691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381250"/>
            <a:ext cx="7753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3200">
                <a:solidFill>
                  <a:schemeClr val="bg1"/>
                </a:solidFill>
              </a:rPr>
              <a:t>APPLICATIONS AND INTERPRETATION </a:t>
            </a:r>
            <a:r>
              <a:rPr lang="en-US" altLang="en-US" sz="3200" b="1">
                <a:solidFill>
                  <a:schemeClr val="bg1"/>
                </a:solidFill>
              </a:rPr>
              <a:t>SL </a:t>
            </a:r>
            <a:r>
              <a:rPr lang="en-US" altLang="en-US" sz="3200">
                <a:solidFill>
                  <a:schemeClr val="bg1"/>
                </a:solidFill>
              </a:rPr>
              <a:t>&amp; </a:t>
            </a:r>
            <a:r>
              <a:rPr lang="en-US" altLang="en-US" sz="3200" b="1">
                <a:solidFill>
                  <a:schemeClr val="bg1"/>
                </a:solidFill>
              </a:rPr>
              <a:t>HL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 eaLnBrk="1" fontAlgn="auto" hangingPunct="1">
              <a:spcBef>
                <a:spcPts val="0"/>
              </a:spcBef>
              <a:spcAft>
                <a:spcPts val="0"/>
              </a:spcAft>
              <a:tabLst>
                <a:tab pos="8370000" algn="r"/>
              </a:tabLst>
              <a:defRPr/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3075" name="Group 7">
            <a:extLst>
              <a:ext uri="{FF2B5EF4-FFF2-40B4-BE49-F238E27FC236}">
                <a16:creationId xmlns:a16="http://schemas.microsoft.com/office/drawing/2014/main" id="{F545C03C-3F25-4952-9B34-CD00FA0C99C4}"/>
              </a:ext>
            </a:extLst>
          </p:cNvPr>
          <p:cNvGrpSpPr>
            <a:grpSpLocks/>
          </p:cNvGrpSpPr>
          <p:nvPr/>
        </p:nvGrpSpPr>
        <p:grpSpPr bwMode="auto">
          <a:xfrm>
            <a:off x="0" y="5446713"/>
            <a:ext cx="9144000" cy="1411287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3078" name="Picture 9" descr="EDU_INT_CMYK_Land.jpg">
              <a:extLst>
                <a:ext uri="{FF2B5EF4-FFF2-40B4-BE49-F238E27FC236}">
                  <a16:creationId xmlns:a16="http://schemas.microsoft.com/office/drawing/2014/main" id="{A42CFBE8-5B34-46BC-A554-D768519C5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8971" y="6876464"/>
              <a:ext cx="2018163" cy="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6" name="TextBox 10">
            <a:extLst>
              <a:ext uri="{FF2B5EF4-FFF2-40B4-BE49-F238E27FC236}">
                <a16:creationId xmlns:a16="http://schemas.microsoft.com/office/drawing/2014/main" id="{AE83A6EB-F250-4F5B-841A-6356845A4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839913"/>
            <a:ext cx="6956425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/>
              <a:t>Look at this set of numbers.</a:t>
            </a:r>
          </a:p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/>
              <a:t>Can you identify any patterns within them? Discuss with the people around you what patterns you observe. </a:t>
            </a:r>
          </a:p>
          <a:p>
            <a:pPr lvl="1"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800" b="1"/>
              <a:t>1, 1, 2, 3, 5, 8, 13 …</a:t>
            </a:r>
          </a:p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/>
              <a:t>After 5 minutes, share with the class the patterns that you discovered.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 eaLnBrk="1" fontAlgn="auto" hangingPunct="1">
              <a:spcBef>
                <a:spcPts val="0"/>
              </a:spcBef>
              <a:spcAft>
                <a:spcPts val="0"/>
              </a:spcAft>
              <a:tabLst>
                <a:tab pos="8370000" algn="r"/>
              </a:tabLst>
              <a:defRPr/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4099" name="Group 9">
            <a:extLst>
              <a:ext uri="{FF2B5EF4-FFF2-40B4-BE49-F238E27FC236}">
                <a16:creationId xmlns:a16="http://schemas.microsoft.com/office/drawing/2014/main" id="{4A4AD151-FE9F-416E-9690-B98C892A75D2}"/>
              </a:ext>
            </a:extLst>
          </p:cNvPr>
          <p:cNvGrpSpPr>
            <a:grpSpLocks/>
          </p:cNvGrpSpPr>
          <p:nvPr/>
        </p:nvGrpSpPr>
        <p:grpSpPr bwMode="auto">
          <a:xfrm>
            <a:off x="0" y="5446713"/>
            <a:ext cx="9144000" cy="1411287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4102" name="Picture 12" descr="EDU_INT_CMYK_Land.jpg">
              <a:extLst>
                <a:ext uri="{FF2B5EF4-FFF2-40B4-BE49-F238E27FC236}">
                  <a16:creationId xmlns:a16="http://schemas.microsoft.com/office/drawing/2014/main" id="{C25C10B1-1549-4EDE-8213-322B0A9C60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9539" y="5918932"/>
              <a:ext cx="2018163" cy="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0" name="TextBox 8">
            <a:extLst>
              <a:ext uri="{FF2B5EF4-FFF2-40B4-BE49-F238E27FC236}">
                <a16:creationId xmlns:a16="http://schemas.microsoft.com/office/drawing/2014/main" id="{0FB6E87C-4992-4F71-98EA-A2AB5DD2E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1444625"/>
            <a:ext cx="69342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GB" altLang="en-US" sz="2400"/>
              <a:t>These numbers are known as Fibonacci numbers. </a:t>
            </a:r>
          </a:p>
          <a:p>
            <a:pPr eaLnBrk="1" hangingPunct="1">
              <a:spcAft>
                <a:spcPts val="1800"/>
              </a:spcAft>
            </a:pPr>
            <a:r>
              <a:rPr lang="en-GB" altLang="en-US" sz="2400"/>
              <a:t>There are many patterns that you may not have discovered in 5 minutes. </a:t>
            </a:r>
          </a:p>
          <a:p>
            <a:pPr eaLnBrk="1" hangingPunct="1">
              <a:spcAft>
                <a:spcPts val="1800"/>
              </a:spcAft>
            </a:pPr>
            <a:r>
              <a:rPr lang="en-GB" altLang="en-US" sz="2400"/>
              <a:t>Arthur Benjamin has found many more. Watch his short TED talk on the sequence:</a:t>
            </a:r>
          </a:p>
          <a:p>
            <a:pPr eaLnBrk="1" hangingPunct="1">
              <a:spcAft>
                <a:spcPts val="1800"/>
              </a:spcAft>
            </a:pPr>
            <a:r>
              <a:rPr lang="en-GB" altLang="en-US" sz="2400">
                <a:solidFill>
                  <a:srgbClr val="0070C0"/>
                </a:solidFill>
                <a:hlinkClick r:id="rId4"/>
              </a:rPr>
              <a:t>www.ted.com/talks/arthur_benjamin_the_magic_of_fibonacci_numbers - t-355919</a:t>
            </a:r>
            <a:endParaRPr lang="en-GB" altLang="en-US" sz="240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 eaLnBrk="1" fontAlgn="auto" hangingPunct="1">
              <a:spcBef>
                <a:spcPts val="0"/>
              </a:spcBef>
              <a:spcAft>
                <a:spcPts val="0"/>
              </a:spcAft>
              <a:tabLst>
                <a:tab pos="8370000" algn="r"/>
              </a:tabLst>
              <a:defRPr/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AF7A762A-CF2D-49CE-928C-CFD302160FCA}"/>
              </a:ext>
            </a:extLst>
          </p:cNvPr>
          <p:cNvGrpSpPr>
            <a:grpSpLocks/>
          </p:cNvGrpSpPr>
          <p:nvPr/>
        </p:nvGrpSpPr>
        <p:grpSpPr bwMode="auto">
          <a:xfrm>
            <a:off x="0" y="5446713"/>
            <a:ext cx="9144000" cy="1411287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5131" name="Picture 11" descr="EDU_INT_CMYK_Land.jpg">
              <a:extLst>
                <a:ext uri="{FF2B5EF4-FFF2-40B4-BE49-F238E27FC236}">
                  <a16:creationId xmlns:a16="http://schemas.microsoft.com/office/drawing/2014/main" id="{C39C7982-6043-40EB-85D2-51DB57F089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9539" y="5918932"/>
              <a:ext cx="2018163" cy="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4" name="TextBox 12">
            <a:extLst>
              <a:ext uri="{FF2B5EF4-FFF2-40B4-BE49-F238E27FC236}">
                <a16:creationId xmlns:a16="http://schemas.microsoft.com/office/drawing/2014/main" id="{C3C024B7-067E-4B08-9995-BBDF01E8D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88" y="955675"/>
            <a:ext cx="78057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/>
              <a:t>What do all these photos have in common? </a:t>
            </a:r>
            <a:br>
              <a:rPr lang="en-GB" altLang="en-US" sz="2400"/>
            </a:br>
            <a:r>
              <a:rPr lang="en-GB" altLang="en-US" sz="2400"/>
              <a:t>Discuss. </a:t>
            </a:r>
          </a:p>
        </p:txBody>
      </p:sp>
      <p:pic>
        <p:nvPicPr>
          <p:cNvPr id="5125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52BA20E8-849A-461E-B07D-A77D5580A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2100263"/>
            <a:ext cx="3363912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0" descr="A close up of a plant&#10;&#10;Description automatically generated">
            <a:extLst>
              <a:ext uri="{FF2B5EF4-FFF2-40B4-BE49-F238E27FC236}">
                <a16:creationId xmlns:a16="http://schemas.microsoft.com/office/drawing/2014/main" id="{D0AB6F68-9959-4684-9A20-7DFF0CB0F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5" y="3635375"/>
            <a:ext cx="29146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 descr="A building with a mountain in the background&#10;&#10;Description automatically generated">
            <a:extLst>
              <a:ext uri="{FF2B5EF4-FFF2-40B4-BE49-F238E27FC236}">
                <a16:creationId xmlns:a16="http://schemas.microsoft.com/office/drawing/2014/main" id="{1912CEBF-9B80-4EA4-955D-EFC1B7345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5" y="4418013"/>
            <a:ext cx="29146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4" descr="A large white building&#10;&#10;Description automatically generated">
            <a:extLst>
              <a:ext uri="{FF2B5EF4-FFF2-40B4-BE49-F238E27FC236}">
                <a16:creationId xmlns:a16="http://schemas.microsoft.com/office/drawing/2014/main" id="{18BAD1E3-92D2-421D-9BC1-96559BC39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1546225"/>
            <a:ext cx="3089275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2" descr="A close up of a pineapple&#10;&#10;Description automatically generated">
            <a:extLst>
              <a:ext uri="{FF2B5EF4-FFF2-40B4-BE49-F238E27FC236}">
                <a16:creationId xmlns:a16="http://schemas.microsoft.com/office/drawing/2014/main" id="{E957748E-0561-463E-A65D-FC60C5F58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1050925"/>
            <a:ext cx="166687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 eaLnBrk="1" fontAlgn="auto" hangingPunct="1">
              <a:spcBef>
                <a:spcPts val="0"/>
              </a:spcBef>
              <a:spcAft>
                <a:spcPts val="0"/>
              </a:spcAft>
              <a:tabLst>
                <a:tab pos="8370000" algn="r"/>
              </a:tabLst>
              <a:defRPr/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6147" name="Group 8">
            <a:extLst>
              <a:ext uri="{FF2B5EF4-FFF2-40B4-BE49-F238E27FC236}">
                <a16:creationId xmlns:a16="http://schemas.microsoft.com/office/drawing/2014/main" id="{65D92A79-281C-4C5A-9D7D-5E68FEF3F2C1}"/>
              </a:ext>
            </a:extLst>
          </p:cNvPr>
          <p:cNvGrpSpPr>
            <a:grpSpLocks/>
          </p:cNvGrpSpPr>
          <p:nvPr/>
        </p:nvGrpSpPr>
        <p:grpSpPr bwMode="auto">
          <a:xfrm>
            <a:off x="0" y="5446713"/>
            <a:ext cx="9144000" cy="1411287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6150" name="Picture 11" descr="EDU_INT_CMYK_Land.jpg">
              <a:extLst>
                <a:ext uri="{FF2B5EF4-FFF2-40B4-BE49-F238E27FC236}">
                  <a16:creationId xmlns:a16="http://schemas.microsoft.com/office/drawing/2014/main" id="{4BC8EB5C-CB0A-4CA4-B0DD-6F9CF722FA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9539" y="5918932"/>
              <a:ext cx="2018163" cy="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8" name="TextBox 12">
            <a:extLst>
              <a:ext uri="{FF2B5EF4-FFF2-40B4-BE49-F238E27FC236}">
                <a16:creationId xmlns:a16="http://schemas.microsoft.com/office/drawing/2014/main" id="{B68B31FC-D984-41BF-884F-B7FE01C6C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2568575"/>
            <a:ext cx="68326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/>
              <a:t>Now watch this YouTube video:</a:t>
            </a:r>
          </a:p>
          <a:p>
            <a:pPr eaLnBrk="1" hangingPunct="1">
              <a:lnSpc>
                <a:spcPct val="110000"/>
              </a:lnSpc>
              <a:spcAft>
                <a:spcPts val="1800"/>
              </a:spcAft>
            </a:pPr>
            <a:r>
              <a:rPr lang="en-GB" altLang="en-US" sz="2400" u="sng">
                <a:solidFill>
                  <a:srgbClr val="0070C0"/>
                </a:solidFill>
                <a:hlinkClick r:id="rId4"/>
              </a:rPr>
              <a:t>youtu.be/RqqErDSLtwE</a:t>
            </a:r>
            <a:r>
              <a:rPr lang="en-GB" altLang="en-US" sz="2400" u="sng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</TotalTime>
  <Words>168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Arial</vt:lpstr>
      <vt:lpstr>Calibri Light</vt:lpstr>
      <vt:lpstr>Office Theme</vt:lpstr>
      <vt:lpstr>Number and algebra The Fibonacci numbers and the golden ratio TOK links: Is all knowledge concerned with the identification and use of patterns?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38</cp:revision>
  <dcterms:created xsi:type="dcterms:W3CDTF">2018-08-21T14:08:13Z</dcterms:created>
  <dcterms:modified xsi:type="dcterms:W3CDTF">2019-06-27T16:35:25Z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0008002c040000000000010270600207f7000400038000</vt:lpwstr>
  </property>
</Properties>
</file>