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57" r:id="rId5"/>
    <p:sldId id="258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028FB8-A1B3-4093-A2B7-9A1635B2782B}" v="6" dt="2019-03-20T16:04:07.6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19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799" y="6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w Coulson" userId="c8c65609029ae322" providerId="LiveId" clId="{972F81F5-FC3A-44BB-8142-14BDA22DD6AC}"/>
    <pc:docChg chg="modSld">
      <pc:chgData name="Andrew Coulson" userId="c8c65609029ae322" providerId="LiveId" clId="{972F81F5-FC3A-44BB-8142-14BDA22DD6AC}" dt="2019-03-13T13:34:56.126" v="76" actId="1076"/>
      <pc:docMkLst>
        <pc:docMk/>
      </pc:docMkLst>
      <pc:sldChg chg="addSp modSp">
        <pc:chgData name="Andrew Coulson" userId="c8c65609029ae322" providerId="LiveId" clId="{972F81F5-FC3A-44BB-8142-14BDA22DD6AC}" dt="2019-03-13T13:28:08.745" v="5" actId="1076"/>
        <pc:sldMkLst>
          <pc:docMk/>
          <pc:sldMk cId="845748238" sldId="257"/>
        </pc:sldMkLst>
        <pc:spChg chg="mod">
          <ac:chgData name="Andrew Coulson" userId="c8c65609029ae322" providerId="LiveId" clId="{972F81F5-FC3A-44BB-8142-14BDA22DD6AC}" dt="2019-03-13T13:28:08.745" v="5" actId="1076"/>
          <ac:spMkLst>
            <pc:docMk/>
            <pc:sldMk cId="845748238" sldId="257"/>
            <ac:spMk id="2" creationId="{D3CAFB4B-4706-45A1-A423-E53FA60278A2}"/>
          </ac:spMkLst>
        </pc:spChg>
        <pc:spChg chg="add mod">
          <ac:chgData name="Andrew Coulson" userId="c8c65609029ae322" providerId="LiveId" clId="{972F81F5-FC3A-44BB-8142-14BDA22DD6AC}" dt="2019-03-13T13:28:08.745" v="5" actId="1076"/>
          <ac:spMkLst>
            <pc:docMk/>
            <pc:sldMk cId="845748238" sldId="257"/>
            <ac:spMk id="11" creationId="{89DB2DC2-8359-4D00-8F1D-20F321853ECA}"/>
          </ac:spMkLst>
        </pc:spChg>
      </pc:sldChg>
      <pc:sldChg chg="addSp modSp">
        <pc:chgData name="Andrew Coulson" userId="c8c65609029ae322" providerId="LiveId" clId="{972F81F5-FC3A-44BB-8142-14BDA22DD6AC}" dt="2019-03-13T13:28:55.034" v="9" actId="1076"/>
        <pc:sldMkLst>
          <pc:docMk/>
          <pc:sldMk cId="1424861408" sldId="258"/>
        </pc:sldMkLst>
        <pc:spChg chg="mod">
          <ac:chgData name="Andrew Coulson" userId="c8c65609029ae322" providerId="LiveId" clId="{972F81F5-FC3A-44BB-8142-14BDA22DD6AC}" dt="2019-03-13T13:28:55.034" v="9" actId="1076"/>
          <ac:spMkLst>
            <pc:docMk/>
            <pc:sldMk cId="1424861408" sldId="258"/>
            <ac:spMk id="2" creationId="{038DE985-FC78-427B-BF6A-B16F671F2C96}"/>
          </ac:spMkLst>
        </pc:spChg>
        <pc:spChg chg="add mod">
          <ac:chgData name="Andrew Coulson" userId="c8c65609029ae322" providerId="LiveId" clId="{972F81F5-FC3A-44BB-8142-14BDA22DD6AC}" dt="2019-03-13T13:28:55.034" v="9" actId="1076"/>
          <ac:spMkLst>
            <pc:docMk/>
            <pc:sldMk cId="1424861408" sldId="258"/>
            <ac:spMk id="10" creationId="{8D180F32-E4A2-4051-A449-D69C24F01B0F}"/>
          </ac:spMkLst>
        </pc:spChg>
      </pc:sldChg>
      <pc:sldChg chg="addSp modSp">
        <pc:chgData name="Andrew Coulson" userId="c8c65609029ae322" providerId="LiveId" clId="{972F81F5-FC3A-44BB-8142-14BDA22DD6AC}" dt="2019-03-13T13:27:31.876" v="2" actId="1076"/>
        <pc:sldMkLst>
          <pc:docMk/>
          <pc:sldMk cId="881706372" sldId="260"/>
        </pc:sldMkLst>
        <pc:spChg chg="mod">
          <ac:chgData name="Andrew Coulson" userId="c8c65609029ae322" providerId="LiveId" clId="{972F81F5-FC3A-44BB-8142-14BDA22DD6AC}" dt="2019-03-13T13:27:31.876" v="2" actId="1076"/>
          <ac:spMkLst>
            <pc:docMk/>
            <pc:sldMk cId="881706372" sldId="260"/>
            <ac:spMk id="9" creationId="{57790E8A-013C-4D92-9D07-21FF03C67424}"/>
          </ac:spMkLst>
        </pc:spChg>
        <pc:spChg chg="add mod">
          <ac:chgData name="Andrew Coulson" userId="c8c65609029ae322" providerId="LiveId" clId="{972F81F5-FC3A-44BB-8142-14BDA22DD6AC}" dt="2019-03-13T13:27:31.876" v="2" actId="1076"/>
          <ac:spMkLst>
            <pc:docMk/>
            <pc:sldMk cId="881706372" sldId="260"/>
            <ac:spMk id="11" creationId="{0D26A845-788F-4FB6-8DD1-9E8560D29DF6}"/>
          </ac:spMkLst>
        </pc:spChg>
      </pc:sldChg>
      <pc:sldChg chg="addSp modSp">
        <pc:chgData name="Andrew Coulson" userId="c8c65609029ae322" providerId="LiveId" clId="{972F81F5-FC3A-44BB-8142-14BDA22DD6AC}" dt="2019-03-13T13:34:56.126" v="76" actId="1076"/>
        <pc:sldMkLst>
          <pc:docMk/>
          <pc:sldMk cId="547798953" sldId="261"/>
        </pc:sldMkLst>
        <pc:spChg chg="mod">
          <ac:chgData name="Andrew Coulson" userId="c8c65609029ae322" providerId="LiveId" clId="{972F81F5-FC3A-44BB-8142-14BDA22DD6AC}" dt="2019-03-13T13:34:52.845" v="75" actId="1076"/>
          <ac:spMkLst>
            <pc:docMk/>
            <pc:sldMk cId="547798953" sldId="261"/>
            <ac:spMk id="2" creationId="{038DE985-FC78-427B-BF6A-B16F671F2C96}"/>
          </ac:spMkLst>
        </pc:spChg>
        <pc:spChg chg="add mod">
          <ac:chgData name="Andrew Coulson" userId="c8c65609029ae322" providerId="LiveId" clId="{972F81F5-FC3A-44BB-8142-14BDA22DD6AC}" dt="2019-03-13T13:34:56.126" v="76" actId="1076"/>
          <ac:spMkLst>
            <pc:docMk/>
            <pc:sldMk cId="547798953" sldId="261"/>
            <ac:spMk id="3" creationId="{05995E46-55C4-4693-AC1C-41D0182CCFB4}"/>
          </ac:spMkLst>
        </pc:spChg>
      </pc:sldChg>
    </pc:docChg>
  </pc:docChgLst>
  <pc:docChgLst>
    <pc:chgData name="Andrew Coulson" userId="c8c65609029ae322" providerId="LiveId" clId="{1F028FB8-A1B3-4093-A2B7-9A1635B2782B}"/>
    <pc:docChg chg="modSld">
      <pc:chgData name="Andrew Coulson" userId="c8c65609029ae322" providerId="LiveId" clId="{1F028FB8-A1B3-4093-A2B7-9A1635B2782B}" dt="2019-03-20T16:04:21.324" v="6" actId="403"/>
      <pc:docMkLst>
        <pc:docMk/>
      </pc:docMkLst>
      <pc:sldChg chg="modSp">
        <pc:chgData name="Andrew Coulson" userId="c8c65609029ae322" providerId="LiveId" clId="{1F028FB8-A1B3-4093-A2B7-9A1635B2782B}" dt="2019-03-20T16:04:14.060" v="5" actId="1076"/>
        <pc:sldMkLst>
          <pc:docMk/>
          <pc:sldMk cId="1424861408" sldId="258"/>
        </pc:sldMkLst>
        <pc:spChg chg="mod">
          <ac:chgData name="Andrew Coulson" userId="c8c65609029ae322" providerId="LiveId" clId="{1F028FB8-A1B3-4093-A2B7-9A1635B2782B}" dt="2019-03-20T16:03:53.784" v="4" actId="790"/>
          <ac:spMkLst>
            <pc:docMk/>
            <pc:sldMk cId="1424861408" sldId="258"/>
            <ac:spMk id="2" creationId="{038DE985-FC78-427B-BF6A-B16F671F2C96}"/>
          </ac:spMkLst>
        </pc:spChg>
        <pc:spChg chg="mod">
          <ac:chgData name="Andrew Coulson" userId="c8c65609029ae322" providerId="LiveId" clId="{1F028FB8-A1B3-4093-A2B7-9A1635B2782B}" dt="2019-03-20T16:04:14.060" v="5" actId="1076"/>
          <ac:spMkLst>
            <pc:docMk/>
            <pc:sldMk cId="1424861408" sldId="258"/>
            <ac:spMk id="10" creationId="{8D180F32-E4A2-4051-A449-D69C24F01B0F}"/>
          </ac:spMkLst>
        </pc:spChg>
      </pc:sldChg>
      <pc:sldChg chg="modSp">
        <pc:chgData name="Andrew Coulson" userId="c8c65609029ae322" providerId="LiveId" clId="{1F028FB8-A1B3-4093-A2B7-9A1635B2782B}" dt="2019-03-20T16:03:30.185" v="0" actId="403"/>
        <pc:sldMkLst>
          <pc:docMk/>
          <pc:sldMk cId="881706372" sldId="260"/>
        </pc:sldMkLst>
        <pc:spChg chg="mod">
          <ac:chgData name="Andrew Coulson" userId="c8c65609029ae322" providerId="LiveId" clId="{1F028FB8-A1B3-4093-A2B7-9A1635B2782B}" dt="2019-03-20T16:03:30.185" v="0" actId="403"/>
          <ac:spMkLst>
            <pc:docMk/>
            <pc:sldMk cId="881706372" sldId="260"/>
            <ac:spMk id="9" creationId="{57790E8A-013C-4D92-9D07-21FF03C67424}"/>
          </ac:spMkLst>
        </pc:spChg>
      </pc:sldChg>
      <pc:sldChg chg="modSp">
        <pc:chgData name="Andrew Coulson" userId="c8c65609029ae322" providerId="LiveId" clId="{1F028FB8-A1B3-4093-A2B7-9A1635B2782B}" dt="2019-03-20T16:04:21.324" v="6" actId="403"/>
        <pc:sldMkLst>
          <pc:docMk/>
          <pc:sldMk cId="547798953" sldId="261"/>
        </pc:sldMkLst>
        <pc:spChg chg="mod">
          <ac:chgData name="Andrew Coulson" userId="c8c65609029ae322" providerId="LiveId" clId="{1F028FB8-A1B3-4093-A2B7-9A1635B2782B}" dt="2019-03-20T16:04:21.324" v="6" actId="403"/>
          <ac:spMkLst>
            <pc:docMk/>
            <pc:sldMk cId="547798953" sldId="261"/>
            <ac:spMk id="2" creationId="{038DE985-FC78-427B-BF6A-B16F671F2C9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90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75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872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124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122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677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65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449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153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320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7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71FF-739A-4F6E-92E3-5B687316128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2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9415122-302E-BA49-86F5-2E8C2F83CC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" y="0"/>
            <a:ext cx="9144000" cy="549835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489E6EE-81A8-BB4A-B0CB-DDA4D84E62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18"/>
          <a:stretch/>
        </p:blipFill>
        <p:spPr>
          <a:xfrm>
            <a:off x="-8364" y="5345895"/>
            <a:ext cx="9162803" cy="15020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E3D89D-DA8D-4379-B0A2-7A629D27A1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5438" y="3428999"/>
            <a:ext cx="7390014" cy="2182091"/>
          </a:xfrm>
        </p:spPr>
        <p:txBody>
          <a:bodyPr lIns="0" tIns="0" rIns="0" bIns="0" anchor="t" anchorCtr="0">
            <a:noAutofit/>
          </a:bodyPr>
          <a:lstStyle/>
          <a:p>
            <a:pPr algn="l"/>
            <a:r>
              <a:rPr lang="en-GB" sz="4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Calculus</a:t>
            </a:r>
            <a:br>
              <a:rPr lang="en-GB" sz="405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</a:br>
            <a:r>
              <a:rPr lang="en-GB" sz="3200" dirty="0"/>
              <a:t>Economics </a:t>
            </a:r>
            <a:r>
              <a:rPr lang="en-GB" sz="3200"/>
              <a:t>(Student version</a:t>
            </a:r>
            <a:r>
              <a:rPr lang="en-GB" sz="3200" dirty="0"/>
              <a:t>)</a:t>
            </a:r>
            <a:br>
              <a:rPr lang="en-GB" sz="3200" dirty="0"/>
            </a:br>
            <a:r>
              <a:rPr lang="en-GB" sz="2400" dirty="0"/>
              <a:t>TOK: What does this tell us about the links between mathematical models and physical reality?</a:t>
            </a:r>
            <a:br>
              <a:rPr lang="en-GB" sz="2400" dirty="0"/>
            </a:br>
            <a:br>
              <a:rPr lang="en-GB" sz="2400" dirty="0"/>
            </a:br>
            <a:endParaRPr lang="en-GB" sz="2400" b="1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3E72B22-8C9F-1D4C-9885-53685F833837}"/>
              </a:ext>
            </a:extLst>
          </p:cNvPr>
          <p:cNvSpPr txBox="1"/>
          <p:nvPr/>
        </p:nvSpPr>
        <p:spPr>
          <a:xfrm>
            <a:off x="245145" y="5877112"/>
            <a:ext cx="360129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</a:t>
            </a:r>
            <a:r>
              <a:rPr lang="en-GB" sz="1350"/>
              <a:t>Huw Jones </a:t>
            </a:r>
            <a:r>
              <a:rPr lang="en-GB" sz="1350" dirty="0"/>
              <a:t>2019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904CDF-567E-EA4A-8F75-863B13599152}"/>
              </a:ext>
            </a:extLst>
          </p:cNvPr>
          <p:cNvSpPr txBox="1"/>
          <p:nvPr/>
        </p:nvSpPr>
        <p:spPr>
          <a:xfrm>
            <a:off x="1053389" y="2381461"/>
            <a:ext cx="77541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APPLICATIONS AND INTERPRETATION </a:t>
            </a:r>
            <a:r>
              <a:rPr lang="en-US" sz="3200" b="1" dirty="0">
                <a:solidFill>
                  <a:schemeClr val="bg1"/>
                </a:solidFill>
              </a:rPr>
              <a:t>SL </a:t>
            </a:r>
            <a:r>
              <a:rPr lang="en-US" sz="3200" dirty="0">
                <a:solidFill>
                  <a:schemeClr val="bg1"/>
                </a:solidFill>
              </a:rPr>
              <a:t>&amp; </a:t>
            </a:r>
            <a:r>
              <a:rPr lang="en-US" sz="3200" b="1" dirty="0">
                <a:solidFill>
                  <a:schemeClr val="bg1"/>
                </a:solidFill>
              </a:rPr>
              <a:t>HL</a:t>
            </a:r>
          </a:p>
        </p:txBody>
      </p:sp>
    </p:spTree>
    <p:extLst>
      <p:ext uri="{BB962C8B-B14F-4D97-AF65-F5344CB8AC3E}">
        <p14:creationId xmlns:p14="http://schemas.microsoft.com/office/powerpoint/2010/main" val="4214131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-139147" y="6379222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39147" y="6379222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28971" y="6876464"/>
              <a:ext cx="2018163" cy="649071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9DA6E5A7-E325-D14A-B292-DF83A6FEE71C}"/>
              </a:ext>
            </a:extLst>
          </p:cNvPr>
          <p:cNvSpPr txBox="1"/>
          <p:nvPr/>
        </p:nvSpPr>
        <p:spPr>
          <a:xfrm>
            <a:off x="540000" y="1076813"/>
            <a:ext cx="8228561" cy="41549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If </a:t>
            </a:r>
            <a:r>
              <a:rPr lang="en-GB" sz="2400" i="1" dirty="0">
                <a:latin typeface="Times New Roman"/>
                <a:cs typeface="Times New Roman"/>
              </a:rPr>
              <a:t>P</a:t>
            </a:r>
            <a:r>
              <a:rPr lang="en-GB" sz="2400" dirty="0"/>
              <a:t>(</a:t>
            </a:r>
            <a:r>
              <a:rPr lang="en-GB" sz="2400" i="1" dirty="0">
                <a:latin typeface="Times New Roman"/>
                <a:cs typeface="Times New Roman"/>
              </a:rPr>
              <a:t>t</a:t>
            </a:r>
            <a:r>
              <a:rPr lang="en-GB" sz="2400" dirty="0"/>
              <a:t>) represents the general price level of goods and services in an economy at a given time </a:t>
            </a:r>
            <a:r>
              <a:rPr lang="en-GB" sz="2400" i="1" dirty="0">
                <a:latin typeface="Times New Roman"/>
                <a:cs typeface="Times New Roman"/>
              </a:rPr>
              <a:t>t</a:t>
            </a:r>
            <a:r>
              <a:rPr lang="en-GB" sz="2400" dirty="0"/>
              <a:t>, then during an inflationary period, </a:t>
            </a:r>
            <a:r>
              <a:rPr lang="en-GB" sz="2400" i="1" dirty="0">
                <a:latin typeface="Times New Roman"/>
                <a:cs typeface="Times New Roman"/>
              </a:rPr>
              <a:t>P</a:t>
            </a:r>
            <a:r>
              <a:rPr lang="en-GB" sz="2400" dirty="0"/>
              <a:t>(</a:t>
            </a:r>
            <a:r>
              <a:rPr lang="en-GB" sz="2400" i="1" dirty="0">
                <a:latin typeface="Times New Roman"/>
                <a:cs typeface="Times New Roman"/>
              </a:rPr>
              <a:t>t</a:t>
            </a:r>
            <a:r>
              <a:rPr lang="en-GB" sz="2400" dirty="0"/>
              <a:t>) increases rapidly.</a:t>
            </a:r>
          </a:p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Suppose that our economy is in such an inflationary period, but government advisers find that the rate of inflation is slowing.</a:t>
            </a:r>
          </a:p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In a subsequent address to the nation, the Government announces that ‘while inflation is still with us, it has been brought under control’ and they also predict that ‘prices will soon stabilize’.</a:t>
            </a:r>
          </a:p>
        </p:txBody>
      </p:sp>
    </p:spTree>
    <p:extLst>
      <p:ext uri="{BB962C8B-B14F-4D97-AF65-F5344CB8AC3E}">
        <p14:creationId xmlns:p14="http://schemas.microsoft.com/office/powerpoint/2010/main" val="1041524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728F1AB-859C-A345-8735-25162270F894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64B9190-4861-E843-8F2E-9C9C510AC05D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2" name="Picture 11" descr="EDU_PPT_Tab.png">
              <a:extLst>
                <a:ext uri="{FF2B5EF4-FFF2-40B4-BE49-F238E27FC236}">
                  <a16:creationId xmlns:a16="http://schemas.microsoft.com/office/drawing/2014/main" id="{E93FF1BA-72B5-5344-9449-F5BB0BB6C9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3" name="Picture 12" descr="EDU_INT_CMYK_Land.jpg">
              <a:extLst>
                <a:ext uri="{FF2B5EF4-FFF2-40B4-BE49-F238E27FC236}">
                  <a16:creationId xmlns:a16="http://schemas.microsoft.com/office/drawing/2014/main" id="{425A1AF0-9739-B442-AC95-5F5E7EBEFD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57790E8A-013C-4D92-9D07-21FF03C67424}"/>
              </a:ext>
            </a:extLst>
          </p:cNvPr>
          <p:cNvSpPr txBox="1"/>
          <p:nvPr/>
        </p:nvSpPr>
        <p:spPr>
          <a:xfrm>
            <a:off x="457200" y="1800000"/>
            <a:ext cx="8198439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Question</a:t>
            </a:r>
          </a:p>
          <a:p>
            <a:r>
              <a:rPr lang="en-US" sz="2400" dirty="0"/>
              <a:t>How can we use a derivative to describe why ‘inflation is still with us’?</a:t>
            </a:r>
          </a:p>
        </p:txBody>
      </p:sp>
    </p:spTree>
    <p:extLst>
      <p:ext uri="{BB962C8B-B14F-4D97-AF65-F5344CB8AC3E}">
        <p14:creationId xmlns:p14="http://schemas.microsoft.com/office/powerpoint/2010/main" val="881706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6B97828-8874-3F4F-B644-C80D63FF9796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B999828-F640-164A-A739-049E2A94BA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0" name="Picture 9" descr="EDU_PPT_Tab.png">
              <a:extLst>
                <a:ext uri="{FF2B5EF4-FFF2-40B4-BE49-F238E27FC236}">
                  <a16:creationId xmlns:a16="http://schemas.microsoft.com/office/drawing/2014/main" id="{0E209C61-F6DD-CB46-BE4D-12D9DDA643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:a16="http://schemas.microsoft.com/office/drawing/2014/main" id="{EED4A84D-5EC1-7045-8778-5C3EC52F1D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57790E8A-013C-4D92-9D07-21FF03C67424}"/>
              </a:ext>
            </a:extLst>
          </p:cNvPr>
          <p:cNvSpPr txBox="1"/>
          <p:nvPr/>
        </p:nvSpPr>
        <p:spPr>
          <a:xfrm>
            <a:off x="457200" y="1800000"/>
            <a:ext cx="8198439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Question</a:t>
            </a:r>
          </a:p>
          <a:p>
            <a:r>
              <a:rPr lang="en-US" sz="2400" dirty="0"/>
              <a:t>How can we use a derivative to describe why the government believes that inflation ‘has been brought under control’?</a:t>
            </a:r>
          </a:p>
        </p:txBody>
      </p:sp>
    </p:spTree>
    <p:extLst>
      <p:ext uri="{BB962C8B-B14F-4D97-AF65-F5344CB8AC3E}">
        <p14:creationId xmlns:p14="http://schemas.microsoft.com/office/powerpoint/2010/main" val="845748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A5C1D7B-BDAD-1B4E-AB5C-4EA1DC4E9483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8DB0919-F64E-9B42-B7E4-CA88DC0C69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1" name="Picture 10" descr="EDU_PPT_Tab.png">
              <a:extLst>
                <a:ext uri="{FF2B5EF4-FFF2-40B4-BE49-F238E27FC236}">
                  <a16:creationId xmlns:a16="http://schemas.microsoft.com/office/drawing/2014/main" id="{A4EEB2C1-377B-8646-8196-AE0BF29A95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:a16="http://schemas.microsoft.com/office/drawing/2014/main" id="{56B48511-E9AD-EA4C-BC39-30FB94C251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57790E8A-013C-4D92-9D07-21FF03C67424}"/>
              </a:ext>
            </a:extLst>
          </p:cNvPr>
          <p:cNvSpPr txBox="1"/>
          <p:nvPr/>
        </p:nvSpPr>
        <p:spPr>
          <a:xfrm>
            <a:off x="457200" y="1800000"/>
            <a:ext cx="8198439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Question</a:t>
            </a:r>
          </a:p>
          <a:p>
            <a:r>
              <a:rPr lang="en-GB" sz="2400" dirty="0"/>
              <a:t>How can we use a derivative to describe the government’s prediction that ‘prices will soon stabilize’?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24861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A5C1D7B-BDAD-1B4E-AB5C-4EA1DC4E9483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8DB0919-F64E-9B42-B7E4-CA88DC0C69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1" name="Picture 10" descr="EDU_PPT_Tab.png">
              <a:extLst>
                <a:ext uri="{FF2B5EF4-FFF2-40B4-BE49-F238E27FC236}">
                  <a16:creationId xmlns:a16="http://schemas.microsoft.com/office/drawing/2014/main" id="{A4EEB2C1-377B-8646-8196-AE0BF29A95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:a16="http://schemas.microsoft.com/office/drawing/2014/main" id="{56B48511-E9AD-EA4C-BC39-30FB94C251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038DE985-FC78-427B-BF6A-B16F671F2C96}"/>
              </a:ext>
            </a:extLst>
          </p:cNvPr>
          <p:cNvSpPr/>
          <p:nvPr/>
        </p:nvSpPr>
        <p:spPr>
          <a:xfrm>
            <a:off x="457200" y="1800000"/>
            <a:ext cx="80134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Assuming the Government is correct, sketch a graph of </a:t>
            </a:r>
            <a:r>
              <a:rPr lang="en-GB" sz="2400" dirty="0">
                <a:latin typeface="Times New Roman"/>
                <a:cs typeface="Times New Roman"/>
              </a:rPr>
              <a:t>𝑃</a:t>
            </a:r>
            <a:r>
              <a:rPr lang="en-GB" sz="2400" dirty="0"/>
              <a:t>(</a:t>
            </a:r>
            <a:r>
              <a:rPr lang="en-GB" sz="2400" dirty="0">
                <a:latin typeface="Times New Roman"/>
                <a:cs typeface="Times New Roman"/>
              </a:rPr>
              <a:t>𝑡</a:t>
            </a:r>
            <a:r>
              <a:rPr lang="en-GB" sz="2400" dirty="0"/>
              <a:t>) from the present to the time when </a:t>
            </a:r>
            <a:r>
              <a:rPr lang="en-GB" sz="2400"/>
              <a:t>prices stabilize</a:t>
            </a:r>
            <a:r>
              <a:rPr lang="en-GB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477989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spcAft>
            <a:spcPts val="1600"/>
          </a:spcAft>
          <a:defRPr sz="24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671</TotalTime>
  <Words>215</Words>
  <Application>Microsoft Office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Calculus Economics (Student version) TOK: What does this tell us about the links between mathematical models and physical reality? 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and algebra</dc:title>
  <dc:creator>So-Shan Au</dc:creator>
  <cp:lastModifiedBy>Eleanor Miles</cp:lastModifiedBy>
  <cp:revision>32</cp:revision>
  <dcterms:created xsi:type="dcterms:W3CDTF">2018-08-21T14:08:13Z</dcterms:created>
  <dcterms:modified xsi:type="dcterms:W3CDTF">2019-06-28T11:34:44Z</dcterms:modified>
</cp:coreProperties>
</file>