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028FB8-A1B3-4093-A2B7-9A1635B2782B}" v="6" dt="2019-03-20T16:04:07.6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799" y="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972F81F5-FC3A-44BB-8142-14BDA22DD6AC}"/>
    <pc:docChg chg="modSld">
      <pc:chgData name="Andrew Coulson" userId="c8c65609029ae322" providerId="LiveId" clId="{972F81F5-FC3A-44BB-8142-14BDA22DD6AC}" dt="2019-03-13T13:34:56.126" v="76" actId="1076"/>
      <pc:docMkLst>
        <pc:docMk/>
      </pc:docMkLst>
      <pc:sldChg chg="addSp modSp">
        <pc:chgData name="Andrew Coulson" userId="c8c65609029ae322" providerId="LiveId" clId="{972F81F5-FC3A-44BB-8142-14BDA22DD6AC}" dt="2019-03-13T13:28:08.745" v="5" actId="1076"/>
        <pc:sldMkLst>
          <pc:docMk/>
          <pc:sldMk cId="845748238" sldId="257"/>
        </pc:sldMkLst>
        <pc:spChg chg="mod">
          <ac:chgData name="Andrew Coulson" userId="c8c65609029ae322" providerId="LiveId" clId="{972F81F5-FC3A-44BB-8142-14BDA22DD6AC}" dt="2019-03-13T13:28:08.745" v="5" actId="1076"/>
          <ac:spMkLst>
            <pc:docMk/>
            <pc:sldMk cId="845748238" sldId="257"/>
            <ac:spMk id="2" creationId="{D3CAFB4B-4706-45A1-A423-E53FA60278A2}"/>
          </ac:spMkLst>
        </pc:spChg>
        <pc:spChg chg="add mod">
          <ac:chgData name="Andrew Coulson" userId="c8c65609029ae322" providerId="LiveId" clId="{972F81F5-FC3A-44BB-8142-14BDA22DD6AC}" dt="2019-03-13T13:28:08.745" v="5" actId="1076"/>
          <ac:spMkLst>
            <pc:docMk/>
            <pc:sldMk cId="845748238" sldId="257"/>
            <ac:spMk id="11" creationId="{89DB2DC2-8359-4D00-8F1D-20F321853ECA}"/>
          </ac:spMkLst>
        </pc:spChg>
      </pc:sldChg>
      <pc:sldChg chg="addSp modSp">
        <pc:chgData name="Andrew Coulson" userId="c8c65609029ae322" providerId="LiveId" clId="{972F81F5-FC3A-44BB-8142-14BDA22DD6AC}" dt="2019-03-13T13:28:55.034" v="9" actId="1076"/>
        <pc:sldMkLst>
          <pc:docMk/>
          <pc:sldMk cId="1424861408" sldId="258"/>
        </pc:sldMkLst>
        <pc:spChg chg="mod">
          <ac:chgData name="Andrew Coulson" userId="c8c65609029ae322" providerId="LiveId" clId="{972F81F5-FC3A-44BB-8142-14BDA22DD6AC}" dt="2019-03-13T13:28:55.034" v="9" actId="1076"/>
          <ac:spMkLst>
            <pc:docMk/>
            <pc:sldMk cId="1424861408" sldId="258"/>
            <ac:spMk id="2" creationId="{038DE985-FC78-427B-BF6A-B16F671F2C96}"/>
          </ac:spMkLst>
        </pc:spChg>
        <pc:spChg chg="add mod">
          <ac:chgData name="Andrew Coulson" userId="c8c65609029ae322" providerId="LiveId" clId="{972F81F5-FC3A-44BB-8142-14BDA22DD6AC}" dt="2019-03-13T13:28:55.034" v="9" actId="1076"/>
          <ac:spMkLst>
            <pc:docMk/>
            <pc:sldMk cId="1424861408" sldId="258"/>
            <ac:spMk id="10" creationId="{8D180F32-E4A2-4051-A449-D69C24F01B0F}"/>
          </ac:spMkLst>
        </pc:spChg>
      </pc:sldChg>
      <pc:sldChg chg="addSp modSp">
        <pc:chgData name="Andrew Coulson" userId="c8c65609029ae322" providerId="LiveId" clId="{972F81F5-FC3A-44BB-8142-14BDA22DD6AC}" dt="2019-03-13T13:27:31.876" v="2" actId="1076"/>
        <pc:sldMkLst>
          <pc:docMk/>
          <pc:sldMk cId="881706372" sldId="260"/>
        </pc:sldMkLst>
        <pc:spChg chg="mod">
          <ac:chgData name="Andrew Coulson" userId="c8c65609029ae322" providerId="LiveId" clId="{972F81F5-FC3A-44BB-8142-14BDA22DD6AC}" dt="2019-03-13T13:27:31.876" v="2" actId="1076"/>
          <ac:spMkLst>
            <pc:docMk/>
            <pc:sldMk cId="881706372" sldId="260"/>
            <ac:spMk id="9" creationId="{57790E8A-013C-4D92-9D07-21FF03C67424}"/>
          </ac:spMkLst>
        </pc:spChg>
        <pc:spChg chg="add mod">
          <ac:chgData name="Andrew Coulson" userId="c8c65609029ae322" providerId="LiveId" clId="{972F81F5-FC3A-44BB-8142-14BDA22DD6AC}" dt="2019-03-13T13:27:31.876" v="2" actId="1076"/>
          <ac:spMkLst>
            <pc:docMk/>
            <pc:sldMk cId="881706372" sldId="260"/>
            <ac:spMk id="11" creationId="{0D26A845-788F-4FB6-8DD1-9E8560D29DF6}"/>
          </ac:spMkLst>
        </pc:spChg>
      </pc:sldChg>
      <pc:sldChg chg="addSp modSp">
        <pc:chgData name="Andrew Coulson" userId="c8c65609029ae322" providerId="LiveId" clId="{972F81F5-FC3A-44BB-8142-14BDA22DD6AC}" dt="2019-03-13T13:34:56.126" v="76" actId="1076"/>
        <pc:sldMkLst>
          <pc:docMk/>
          <pc:sldMk cId="547798953" sldId="261"/>
        </pc:sldMkLst>
        <pc:spChg chg="mod">
          <ac:chgData name="Andrew Coulson" userId="c8c65609029ae322" providerId="LiveId" clId="{972F81F5-FC3A-44BB-8142-14BDA22DD6AC}" dt="2019-03-13T13:34:52.845" v="75" actId="1076"/>
          <ac:spMkLst>
            <pc:docMk/>
            <pc:sldMk cId="547798953" sldId="261"/>
            <ac:spMk id="2" creationId="{038DE985-FC78-427B-BF6A-B16F671F2C96}"/>
          </ac:spMkLst>
        </pc:spChg>
        <pc:spChg chg="add mod">
          <ac:chgData name="Andrew Coulson" userId="c8c65609029ae322" providerId="LiveId" clId="{972F81F5-FC3A-44BB-8142-14BDA22DD6AC}" dt="2019-03-13T13:34:56.126" v="76" actId="1076"/>
          <ac:spMkLst>
            <pc:docMk/>
            <pc:sldMk cId="547798953" sldId="261"/>
            <ac:spMk id="3" creationId="{05995E46-55C4-4693-AC1C-41D0182CCFB4}"/>
          </ac:spMkLst>
        </pc:spChg>
      </pc:sldChg>
    </pc:docChg>
  </pc:docChgLst>
  <pc:docChgLst>
    <pc:chgData name="Andrew Coulson" userId="c8c65609029ae322" providerId="LiveId" clId="{1F028FB8-A1B3-4093-A2B7-9A1635B2782B}"/>
    <pc:docChg chg="modSld">
      <pc:chgData name="Andrew Coulson" userId="c8c65609029ae322" providerId="LiveId" clId="{1F028FB8-A1B3-4093-A2B7-9A1635B2782B}" dt="2019-03-20T16:04:21.324" v="6" actId="403"/>
      <pc:docMkLst>
        <pc:docMk/>
      </pc:docMkLst>
      <pc:sldChg chg="modSp">
        <pc:chgData name="Andrew Coulson" userId="c8c65609029ae322" providerId="LiveId" clId="{1F028FB8-A1B3-4093-A2B7-9A1635B2782B}" dt="2019-03-20T16:04:14.060" v="5" actId="1076"/>
        <pc:sldMkLst>
          <pc:docMk/>
          <pc:sldMk cId="1424861408" sldId="258"/>
        </pc:sldMkLst>
        <pc:spChg chg="mod">
          <ac:chgData name="Andrew Coulson" userId="c8c65609029ae322" providerId="LiveId" clId="{1F028FB8-A1B3-4093-A2B7-9A1635B2782B}" dt="2019-03-20T16:03:53.784" v="4" actId="790"/>
          <ac:spMkLst>
            <pc:docMk/>
            <pc:sldMk cId="1424861408" sldId="258"/>
            <ac:spMk id="2" creationId="{038DE985-FC78-427B-BF6A-B16F671F2C96}"/>
          </ac:spMkLst>
        </pc:spChg>
        <pc:spChg chg="mod">
          <ac:chgData name="Andrew Coulson" userId="c8c65609029ae322" providerId="LiveId" clId="{1F028FB8-A1B3-4093-A2B7-9A1635B2782B}" dt="2019-03-20T16:04:14.060" v="5" actId="1076"/>
          <ac:spMkLst>
            <pc:docMk/>
            <pc:sldMk cId="1424861408" sldId="258"/>
            <ac:spMk id="10" creationId="{8D180F32-E4A2-4051-A449-D69C24F01B0F}"/>
          </ac:spMkLst>
        </pc:spChg>
      </pc:sldChg>
      <pc:sldChg chg="modSp">
        <pc:chgData name="Andrew Coulson" userId="c8c65609029ae322" providerId="LiveId" clId="{1F028FB8-A1B3-4093-A2B7-9A1635B2782B}" dt="2019-03-20T16:03:30.185" v="0" actId="403"/>
        <pc:sldMkLst>
          <pc:docMk/>
          <pc:sldMk cId="881706372" sldId="260"/>
        </pc:sldMkLst>
        <pc:spChg chg="mod">
          <ac:chgData name="Andrew Coulson" userId="c8c65609029ae322" providerId="LiveId" clId="{1F028FB8-A1B3-4093-A2B7-9A1635B2782B}" dt="2019-03-20T16:03:30.185" v="0" actId="403"/>
          <ac:spMkLst>
            <pc:docMk/>
            <pc:sldMk cId="881706372" sldId="260"/>
            <ac:spMk id="9" creationId="{57790E8A-013C-4D92-9D07-21FF03C67424}"/>
          </ac:spMkLst>
        </pc:spChg>
      </pc:sldChg>
      <pc:sldChg chg="modSp">
        <pc:chgData name="Andrew Coulson" userId="c8c65609029ae322" providerId="LiveId" clId="{1F028FB8-A1B3-4093-A2B7-9A1635B2782B}" dt="2019-03-20T16:04:21.324" v="6" actId="403"/>
        <pc:sldMkLst>
          <pc:docMk/>
          <pc:sldMk cId="547798953" sldId="261"/>
        </pc:sldMkLst>
        <pc:spChg chg="mod">
          <ac:chgData name="Andrew Coulson" userId="c8c65609029ae322" providerId="LiveId" clId="{1F028FB8-A1B3-4093-A2B7-9A1635B2782B}" dt="2019-03-20T16:04:21.324" v="6" actId="403"/>
          <ac:spMkLst>
            <pc:docMk/>
            <pc:sldMk cId="547798953" sldId="261"/>
            <ac:spMk id="2" creationId="{038DE985-FC78-427B-BF6A-B16F671F2C9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415122-302E-BA49-86F5-2E8C2F83C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5438" y="3428999"/>
            <a:ext cx="7390014" cy="2182091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Calculus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GB" sz="3200" dirty="0"/>
              <a:t>Economics (Teacher version)</a:t>
            </a:r>
            <a:br>
              <a:rPr lang="en-GB" sz="3200" dirty="0"/>
            </a:br>
            <a:r>
              <a:rPr lang="en-GB" sz="2400" dirty="0"/>
              <a:t>TOK: What does this tell us about the links between mathematical models and physical reality?</a:t>
            </a:r>
            <a:br>
              <a:rPr lang="en-GB" sz="2400" dirty="0"/>
            </a:br>
            <a:br>
              <a:rPr lang="en-GB" sz="2400" dirty="0"/>
            </a:br>
            <a:endParaRPr lang="en-GB" sz="24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45145" y="5877112"/>
            <a:ext cx="36012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04CDF-567E-EA4A-8F75-863B13599152}"/>
              </a:ext>
            </a:extLst>
          </p:cNvPr>
          <p:cNvSpPr txBox="1"/>
          <p:nvPr/>
        </p:nvSpPr>
        <p:spPr>
          <a:xfrm>
            <a:off x="1053389" y="2381461"/>
            <a:ext cx="7754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APPLICATIONS AND INTERPRETATION </a:t>
            </a:r>
            <a:r>
              <a:rPr lang="en-US" sz="3200" b="1" dirty="0">
                <a:solidFill>
                  <a:schemeClr val="bg1"/>
                </a:solidFill>
              </a:rPr>
              <a:t>SL </a:t>
            </a:r>
            <a:r>
              <a:rPr lang="en-US" sz="3200" dirty="0">
                <a:solidFill>
                  <a:schemeClr val="bg1"/>
                </a:solidFill>
              </a:rPr>
              <a:t>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-139147" y="6379222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9147" y="6379222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8971" y="6876464"/>
              <a:ext cx="2018163" cy="64907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40000" y="1076813"/>
            <a:ext cx="8228561" cy="4154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If </a:t>
            </a:r>
            <a:r>
              <a:rPr lang="en-GB" sz="2400" i="1" dirty="0">
                <a:latin typeface="Times New Roman"/>
                <a:cs typeface="Times New Roman"/>
              </a:rPr>
              <a:t>P</a:t>
            </a:r>
            <a:r>
              <a:rPr lang="en-GB" sz="2400" dirty="0"/>
              <a:t>(</a:t>
            </a:r>
            <a:r>
              <a:rPr lang="en-GB" sz="2400" i="1" dirty="0">
                <a:latin typeface="Times New Roman"/>
                <a:cs typeface="Times New Roman"/>
              </a:rPr>
              <a:t>t</a:t>
            </a:r>
            <a:r>
              <a:rPr lang="en-GB" sz="2400" dirty="0"/>
              <a:t>) represents the general price level of goods and services in an economy at a given time </a:t>
            </a:r>
            <a:r>
              <a:rPr lang="en-GB" sz="2400" i="1" dirty="0">
                <a:latin typeface="Times New Roman"/>
                <a:cs typeface="Times New Roman"/>
              </a:rPr>
              <a:t>t</a:t>
            </a:r>
            <a:r>
              <a:rPr lang="en-GB" sz="2400" dirty="0"/>
              <a:t>, then during an inflationary period, </a:t>
            </a:r>
            <a:r>
              <a:rPr lang="en-GB" sz="2400" i="1" dirty="0">
                <a:latin typeface="Times New Roman"/>
                <a:cs typeface="Times New Roman"/>
              </a:rPr>
              <a:t>P</a:t>
            </a:r>
            <a:r>
              <a:rPr lang="en-GB" sz="2400" dirty="0"/>
              <a:t>(</a:t>
            </a:r>
            <a:r>
              <a:rPr lang="en-GB" sz="2400" i="1" dirty="0">
                <a:latin typeface="Times New Roman"/>
                <a:cs typeface="Times New Roman"/>
              </a:rPr>
              <a:t>t</a:t>
            </a:r>
            <a:r>
              <a:rPr lang="en-GB" sz="2400" dirty="0"/>
              <a:t>) increases rapidly.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Suppose that our economy is in such an inflationary period, but government advisers find that the rate of inflation is slowing.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In a subsequent address to the nation, the Government announces that ‘while inflation is still with us, it has been brought under control’ and they also predict that ‘prices will soon stabilize’.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7790E8A-013C-4D92-9D07-21FF03C67424}"/>
              </a:ext>
            </a:extLst>
          </p:cNvPr>
          <p:cNvSpPr txBox="1"/>
          <p:nvPr/>
        </p:nvSpPr>
        <p:spPr>
          <a:xfrm>
            <a:off x="457200" y="1800000"/>
            <a:ext cx="81984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Question</a:t>
            </a:r>
          </a:p>
          <a:p>
            <a:r>
              <a:rPr lang="en-US" sz="2400" dirty="0"/>
              <a:t>How can we use a derivative to describe why ‘inflation is still with us’?</a:t>
            </a:r>
          </a:p>
          <a:p>
            <a:endParaRPr lang="en-US" sz="2400" dirty="0"/>
          </a:p>
          <a:p>
            <a:pPr algn="ctr"/>
            <a:r>
              <a:rPr lang="en-GB"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P'</a:t>
            </a:r>
            <a:r>
              <a:rPr lang="en-GB" sz="2400" dirty="0">
                <a:solidFill>
                  <a:srgbClr val="FF0000"/>
                </a:solidFill>
              </a:rPr>
              <a:t>(</a:t>
            </a:r>
            <a:r>
              <a:rPr lang="en-GB"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GB" sz="2400" dirty="0">
                <a:solidFill>
                  <a:srgbClr val="FF0000"/>
                </a:solidFill>
              </a:rPr>
              <a:t>) &gt; 0 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0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7790E8A-013C-4D92-9D07-21FF03C67424}"/>
              </a:ext>
            </a:extLst>
          </p:cNvPr>
          <p:cNvSpPr txBox="1"/>
          <p:nvPr/>
        </p:nvSpPr>
        <p:spPr>
          <a:xfrm>
            <a:off x="457200" y="1800000"/>
            <a:ext cx="81984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Question</a:t>
            </a:r>
          </a:p>
          <a:p>
            <a:r>
              <a:rPr lang="en-US" sz="2400" dirty="0"/>
              <a:t>How can we use a derivative to describe why the government believes that inflation ‘has been brought under control’?</a:t>
            </a:r>
          </a:p>
          <a:p>
            <a:endParaRPr lang="en-US" sz="2400" dirty="0"/>
          </a:p>
          <a:p>
            <a:pPr algn="ctr"/>
            <a:r>
              <a:rPr lang="en-GB"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P"</a:t>
            </a:r>
            <a:r>
              <a:rPr lang="en-GB" sz="2400" dirty="0">
                <a:solidFill>
                  <a:srgbClr val="FF0000"/>
                </a:solidFill>
              </a:rPr>
              <a:t>(</a:t>
            </a:r>
            <a:r>
              <a:rPr lang="en-GB"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GB" sz="2400" dirty="0">
                <a:solidFill>
                  <a:srgbClr val="FF0000"/>
                </a:solidFill>
              </a:rPr>
              <a:t>) &lt; 0</a:t>
            </a:r>
            <a:r>
              <a:rPr lang="en-GB" sz="2400" dirty="0"/>
              <a:t>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7790E8A-013C-4D92-9D07-21FF03C67424}"/>
              </a:ext>
            </a:extLst>
          </p:cNvPr>
          <p:cNvSpPr txBox="1"/>
          <p:nvPr/>
        </p:nvSpPr>
        <p:spPr>
          <a:xfrm>
            <a:off x="457200" y="1800000"/>
            <a:ext cx="81984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Question</a:t>
            </a:r>
          </a:p>
          <a:p>
            <a:r>
              <a:rPr lang="en-GB" sz="2400" dirty="0"/>
              <a:t>How can we use a derivative to describe the government’s prediction that ‘prices will soon stabilize’?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At some future point:</a:t>
            </a:r>
          </a:p>
          <a:p>
            <a:pPr algn="ctr"/>
            <a:r>
              <a:rPr lang="en-GB"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GB" sz="2400" dirty="0">
                <a:solidFill>
                  <a:srgbClr val="FF0000"/>
                </a:solidFill>
              </a:rPr>
              <a:t>(</a:t>
            </a:r>
            <a:r>
              <a:rPr lang="en-GB"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GB" sz="2400" dirty="0">
                <a:solidFill>
                  <a:srgbClr val="FF0000"/>
                </a:solidFill>
              </a:rPr>
              <a:t>) = 0 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  	APPLICATIONS AND INTERPRETATION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DB0919-F64E-9B42-B7E4-CA88DC0C69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1" name="Picture 10" descr="EDU_PPT_Tab.png">
              <a:extLst>
                <a:ext uri="{FF2B5EF4-FFF2-40B4-BE49-F238E27FC236}">
                  <a16:creationId xmlns:a16="http://schemas.microsoft.com/office/drawing/2014/main" id="{A4EEB2C1-377B-8646-8196-AE0BF29A9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56B48511-E9AD-EA4C-BC39-30FB94C2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38DE985-FC78-427B-BF6A-B16F671F2C96}"/>
              </a:ext>
            </a:extLst>
          </p:cNvPr>
          <p:cNvSpPr/>
          <p:nvPr/>
        </p:nvSpPr>
        <p:spPr>
          <a:xfrm>
            <a:off x="457200" y="900000"/>
            <a:ext cx="8013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Assuming the Government is correct, sketch a graph of </a:t>
            </a:r>
            <a:r>
              <a:rPr lang="en-GB" sz="2400" dirty="0">
                <a:latin typeface="Times New Roman"/>
                <a:cs typeface="Times New Roman"/>
              </a:rPr>
              <a:t>𝑃</a:t>
            </a:r>
            <a:r>
              <a:rPr lang="en-GB" sz="2400" dirty="0"/>
              <a:t>(</a:t>
            </a:r>
            <a:r>
              <a:rPr lang="en-GB" sz="2400" dirty="0">
                <a:latin typeface="Times New Roman"/>
                <a:cs typeface="Times New Roman"/>
              </a:rPr>
              <a:t>𝑡</a:t>
            </a:r>
            <a:r>
              <a:rPr lang="en-GB" sz="2400" dirty="0"/>
              <a:t>) from the present to the time when </a:t>
            </a:r>
            <a:r>
              <a:rPr lang="en-GB" sz="2400"/>
              <a:t>prices stabilize</a:t>
            </a:r>
            <a:r>
              <a:rPr lang="en-GB" sz="24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636" y="1868904"/>
            <a:ext cx="4932421" cy="458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798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spcAft>
            <a:spcPts val="1600"/>
          </a:spcAft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671</TotalTime>
  <Words>238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Calculus Economics (Teacher version) TOK: What does this tell us about the links between mathematical models and physical reality?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Eleanor Miles</cp:lastModifiedBy>
  <cp:revision>31</cp:revision>
  <dcterms:created xsi:type="dcterms:W3CDTF">2018-08-21T14:08:13Z</dcterms:created>
  <dcterms:modified xsi:type="dcterms:W3CDTF">2019-06-28T11:34:56Z</dcterms:modified>
</cp:coreProperties>
</file>