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1" r:id="rId4"/>
    <p:sldId id="262" r:id="rId5"/>
    <p:sldId id="263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e Gentles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0196F7-2EAD-482A-94A8-A9AC22AABD58}" v="75" dt="2019-03-20T14:40:28.6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858" autoAdjust="0"/>
    <p:restoredTop sz="94660"/>
  </p:normalViewPr>
  <p:slideViewPr>
    <p:cSldViewPr snapToGrid="0">
      <p:cViewPr varScale="1">
        <p:scale>
          <a:sx n="87" d="100"/>
          <a:sy n="87" d="100"/>
        </p:scale>
        <p:origin x="342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Coulson" userId="c8c65609029ae322" providerId="LiveId" clId="{8E0196F7-2EAD-482A-94A8-A9AC22AABD58}"/>
    <pc:docChg chg="modSld">
      <pc:chgData name="Andrew Coulson" userId="c8c65609029ae322" providerId="LiveId" clId="{8E0196F7-2EAD-482A-94A8-A9AC22AABD58}" dt="2019-03-20T14:42:05.237" v="29" actId="113"/>
      <pc:docMkLst>
        <pc:docMk/>
      </pc:docMkLst>
      <pc:sldChg chg="modSp">
        <pc:chgData name="Andrew Coulson" userId="c8c65609029ae322" providerId="LiveId" clId="{8E0196F7-2EAD-482A-94A8-A9AC22AABD58}" dt="2019-03-20T14:42:05.237" v="29" actId="113"/>
        <pc:sldMkLst>
          <pc:docMk/>
          <pc:sldMk cId="4214131450" sldId="256"/>
        </pc:sldMkLst>
        <pc:spChg chg="mod">
          <ac:chgData name="Andrew Coulson" userId="c8c65609029ae322" providerId="LiveId" clId="{8E0196F7-2EAD-482A-94A8-A9AC22AABD58}" dt="2019-03-20T14:42:05.237" v="29" actId="113"/>
          <ac:spMkLst>
            <pc:docMk/>
            <pc:sldMk cId="4214131450" sldId="256"/>
            <ac:spMk id="2" creationId="{3FE3D89D-DA8D-4379-B0A2-7A629D27A1E3}"/>
          </ac:spMkLst>
        </pc:spChg>
      </pc:sldChg>
    </pc:docChg>
  </pc:docChgLst>
  <pc:docChgLst>
    <pc:chgData name="Andrew Coulson" userId="c8c65609029ae322" providerId="LiveId" clId="{972F81F5-FC3A-44BB-8142-14BDA22DD6AC}"/>
    <pc:docChg chg="undo custSel addSld delSld modSld">
      <pc:chgData name="Andrew Coulson" userId="c8c65609029ae322" providerId="LiveId" clId="{972F81F5-FC3A-44BB-8142-14BDA22DD6AC}" dt="2019-03-08T13:09:27.460" v="177" actId="14100"/>
      <pc:docMkLst>
        <pc:docMk/>
      </pc:docMkLst>
      <pc:sldChg chg="modSp">
        <pc:chgData name="Andrew Coulson" userId="c8c65609029ae322" providerId="LiveId" clId="{972F81F5-FC3A-44BB-8142-14BDA22DD6AC}" dt="2019-03-08T12:46:54.165" v="3" actId="1076"/>
        <pc:sldMkLst>
          <pc:docMk/>
          <pc:sldMk cId="4214131450" sldId="256"/>
        </pc:sldMkLst>
        <pc:spChg chg="mod">
          <ac:chgData name="Andrew Coulson" userId="c8c65609029ae322" providerId="LiveId" clId="{972F81F5-FC3A-44BB-8142-14BDA22DD6AC}" dt="2019-03-08T12:46:54.165" v="3" actId="1076"/>
          <ac:spMkLst>
            <pc:docMk/>
            <pc:sldMk cId="4214131450" sldId="256"/>
            <ac:spMk id="2" creationId="{3FE3D89D-DA8D-4379-B0A2-7A629D27A1E3}"/>
          </ac:spMkLst>
        </pc:spChg>
      </pc:sldChg>
      <pc:sldChg chg="addSp delSp modSp">
        <pc:chgData name="Andrew Coulson" userId="c8c65609029ae322" providerId="LiveId" clId="{972F81F5-FC3A-44BB-8142-14BDA22DD6AC}" dt="2019-03-08T12:56:37.184" v="67" actId="6549"/>
        <pc:sldMkLst>
          <pc:docMk/>
          <pc:sldMk cId="1041524409" sldId="259"/>
        </pc:sldMkLst>
        <pc:spChg chg="add mod">
          <ac:chgData name="Andrew Coulson" userId="c8c65609029ae322" providerId="LiveId" clId="{972F81F5-FC3A-44BB-8142-14BDA22DD6AC}" dt="2019-03-08T12:55:28.816" v="61" actId="1076"/>
          <ac:spMkLst>
            <pc:docMk/>
            <pc:sldMk cId="1041524409" sldId="259"/>
            <ac:spMk id="3" creationId="{AA46900C-BD20-4270-A704-4CC21355C1F0}"/>
          </ac:spMkLst>
        </pc:spChg>
        <pc:spChg chg="del">
          <ac:chgData name="Andrew Coulson" userId="c8c65609029ae322" providerId="LiveId" clId="{972F81F5-FC3A-44BB-8142-14BDA22DD6AC}" dt="2019-03-08T12:48:12.247" v="4" actId="478"/>
          <ac:spMkLst>
            <pc:docMk/>
            <pc:sldMk cId="1041524409" sldId="259"/>
            <ac:spMk id="5" creationId="{9DA6E5A7-E325-D14A-B292-DF83A6FEE71C}"/>
          </ac:spMkLst>
        </pc:spChg>
        <pc:spChg chg="add del mod">
          <ac:chgData name="Andrew Coulson" userId="c8c65609029ae322" providerId="LiveId" clId="{972F81F5-FC3A-44BB-8142-14BDA22DD6AC}" dt="2019-03-08T12:54:29.392" v="37" actId="478"/>
          <ac:spMkLst>
            <pc:docMk/>
            <pc:sldMk cId="1041524409" sldId="259"/>
            <ac:spMk id="7" creationId="{CDB65B7E-4C84-4154-8CA6-0F3D804D16D3}"/>
          </ac:spMkLst>
        </pc:spChg>
        <pc:spChg chg="add del mod">
          <ac:chgData name="Andrew Coulson" userId="c8c65609029ae322" providerId="LiveId" clId="{972F81F5-FC3A-44BB-8142-14BDA22DD6AC}" dt="2019-03-08T12:54:29.392" v="37" actId="478"/>
          <ac:spMkLst>
            <pc:docMk/>
            <pc:sldMk cId="1041524409" sldId="259"/>
            <ac:spMk id="11" creationId="{19E7BBF2-3B00-424E-820E-8944AE828F21}"/>
          </ac:spMkLst>
        </pc:spChg>
        <pc:spChg chg="add del mod">
          <ac:chgData name="Andrew Coulson" userId="c8c65609029ae322" providerId="LiveId" clId="{972F81F5-FC3A-44BB-8142-14BDA22DD6AC}" dt="2019-03-08T12:54:29.392" v="37" actId="478"/>
          <ac:spMkLst>
            <pc:docMk/>
            <pc:sldMk cId="1041524409" sldId="259"/>
            <ac:spMk id="12" creationId="{D54B5642-2F68-4AEA-BEF4-C43EE890E678}"/>
          </ac:spMkLst>
        </pc:spChg>
        <pc:spChg chg="add mod">
          <ac:chgData name="Andrew Coulson" userId="c8c65609029ae322" providerId="LiveId" clId="{972F81F5-FC3A-44BB-8142-14BDA22DD6AC}" dt="2019-03-08T12:56:37.184" v="67" actId="6549"/>
          <ac:spMkLst>
            <pc:docMk/>
            <pc:sldMk cId="1041524409" sldId="259"/>
            <ac:spMk id="13" creationId="{B9128D42-7317-4B09-9EB7-4D9946B44368}"/>
          </ac:spMkLst>
        </pc:spChg>
      </pc:sldChg>
      <pc:sldChg chg="modSp">
        <pc:chgData name="Andrew Coulson" userId="c8c65609029ae322" providerId="LiveId" clId="{972F81F5-FC3A-44BB-8142-14BDA22DD6AC}" dt="2019-03-08T13:07:27.054" v="154" actId="1076"/>
        <pc:sldMkLst>
          <pc:docMk/>
          <pc:sldMk cId="881706372" sldId="260"/>
        </pc:sldMkLst>
        <pc:spChg chg="mod">
          <ac:chgData name="Andrew Coulson" userId="c8c65609029ae322" providerId="LiveId" clId="{972F81F5-FC3A-44BB-8142-14BDA22DD6AC}" dt="2019-03-08T13:07:27.054" v="154" actId="1076"/>
          <ac:spMkLst>
            <pc:docMk/>
            <pc:sldMk cId="881706372" sldId="260"/>
            <ac:spMk id="8" creationId="{46CF2FD2-9121-8142-BC2E-49AEE5AE5CDB}"/>
          </ac:spMkLst>
        </pc:spChg>
      </pc:sldChg>
      <pc:sldChg chg="modSp add">
        <pc:chgData name="Andrew Coulson" userId="c8c65609029ae322" providerId="LiveId" clId="{972F81F5-FC3A-44BB-8142-14BDA22DD6AC}" dt="2019-03-08T12:56:31.561" v="66" actId="20577"/>
        <pc:sldMkLst>
          <pc:docMk/>
          <pc:sldMk cId="901476870" sldId="261"/>
        </pc:sldMkLst>
        <pc:spChg chg="mod">
          <ac:chgData name="Andrew Coulson" userId="c8c65609029ae322" providerId="LiveId" clId="{972F81F5-FC3A-44BB-8142-14BDA22DD6AC}" dt="2019-03-08T12:56:15.470" v="65" actId="14100"/>
          <ac:spMkLst>
            <pc:docMk/>
            <pc:sldMk cId="901476870" sldId="261"/>
            <ac:spMk id="3" creationId="{AA46900C-BD20-4270-A704-4CC21355C1F0}"/>
          </ac:spMkLst>
        </pc:spChg>
        <pc:spChg chg="mod">
          <ac:chgData name="Andrew Coulson" userId="c8c65609029ae322" providerId="LiveId" clId="{972F81F5-FC3A-44BB-8142-14BDA22DD6AC}" dt="2019-03-08T12:56:31.561" v="66" actId="20577"/>
          <ac:spMkLst>
            <pc:docMk/>
            <pc:sldMk cId="901476870" sldId="261"/>
            <ac:spMk id="13" creationId="{B9128D42-7317-4B09-9EB7-4D9946B44368}"/>
          </ac:spMkLst>
        </pc:spChg>
      </pc:sldChg>
      <pc:sldChg chg="addSp delSp modSp add">
        <pc:chgData name="Andrew Coulson" userId="c8c65609029ae322" providerId="LiveId" clId="{972F81F5-FC3A-44BB-8142-14BDA22DD6AC}" dt="2019-03-08T13:09:27.460" v="177" actId="14100"/>
        <pc:sldMkLst>
          <pc:docMk/>
          <pc:sldMk cId="2761395528" sldId="262"/>
        </pc:sldMkLst>
        <pc:spChg chg="mod">
          <ac:chgData name="Andrew Coulson" userId="c8c65609029ae322" providerId="LiveId" clId="{972F81F5-FC3A-44BB-8142-14BDA22DD6AC}" dt="2019-03-08T13:00:02.510" v="71" actId="14100"/>
          <ac:spMkLst>
            <pc:docMk/>
            <pc:sldMk cId="2761395528" sldId="262"/>
            <ac:spMk id="3" creationId="{AA46900C-BD20-4270-A704-4CC21355C1F0}"/>
          </ac:spMkLst>
        </pc:spChg>
        <pc:spChg chg="add del">
          <ac:chgData name="Andrew Coulson" userId="c8c65609029ae322" providerId="LiveId" clId="{972F81F5-FC3A-44BB-8142-14BDA22DD6AC}" dt="2019-03-08T13:00:23.462" v="73" actId="478"/>
          <ac:spMkLst>
            <pc:docMk/>
            <pc:sldMk cId="2761395528" sldId="262"/>
            <ac:spMk id="11" creationId="{D54B5642-2F68-4AEA-BEF4-C43EE890E678}"/>
          </ac:spMkLst>
        </pc:spChg>
        <pc:spChg chg="add mod">
          <ac:chgData name="Andrew Coulson" userId="c8c65609029ae322" providerId="LiveId" clId="{972F81F5-FC3A-44BB-8142-14BDA22DD6AC}" dt="2019-03-08T13:09:27.460" v="177" actId="14100"/>
          <ac:spMkLst>
            <pc:docMk/>
            <pc:sldMk cId="2761395528" sldId="262"/>
            <ac:spMk id="12" creationId="{A2E32EA5-F683-4E8E-9D26-FAF0492BD9DA}"/>
          </ac:spMkLst>
        </pc:spChg>
        <pc:spChg chg="del mod">
          <ac:chgData name="Andrew Coulson" userId="c8c65609029ae322" providerId="LiveId" clId="{972F81F5-FC3A-44BB-8142-14BDA22DD6AC}" dt="2019-03-08T13:00:52.383" v="76" actId="478"/>
          <ac:spMkLst>
            <pc:docMk/>
            <pc:sldMk cId="2761395528" sldId="262"/>
            <ac:spMk id="13" creationId="{B9128D42-7317-4B09-9EB7-4D9946B44368}"/>
          </ac:spMkLst>
        </pc:spChg>
        <pc:spChg chg="add mod">
          <ac:chgData name="Andrew Coulson" userId="c8c65609029ae322" providerId="LiveId" clId="{972F81F5-FC3A-44BB-8142-14BDA22DD6AC}" dt="2019-03-08T13:02:32.212" v="88" actId="14100"/>
          <ac:spMkLst>
            <pc:docMk/>
            <pc:sldMk cId="2761395528" sldId="262"/>
            <ac:spMk id="14" creationId="{2A28302A-934F-4583-AB75-DC5667F6E9F2}"/>
          </ac:spMkLst>
        </pc:spChg>
      </pc:sldChg>
      <pc:sldChg chg="addSp delSp modSp add">
        <pc:chgData name="Andrew Coulson" userId="c8c65609029ae322" providerId="LiveId" clId="{972F81F5-FC3A-44BB-8142-14BDA22DD6AC}" dt="2019-03-08T13:06:36.592" v="147" actId="1076"/>
        <pc:sldMkLst>
          <pc:docMk/>
          <pc:sldMk cId="1146911482" sldId="263"/>
        </pc:sldMkLst>
        <pc:spChg chg="add mod">
          <ac:chgData name="Andrew Coulson" userId="c8c65609029ae322" providerId="LiveId" clId="{972F81F5-FC3A-44BB-8142-14BDA22DD6AC}" dt="2019-03-08T13:04:07.711" v="99" actId="114"/>
          <ac:spMkLst>
            <pc:docMk/>
            <pc:sldMk cId="1146911482" sldId="263"/>
            <ac:spMk id="11" creationId="{05B789AC-B5FF-4820-A58D-B6001F27F741}"/>
          </ac:spMkLst>
        </pc:spChg>
        <pc:spChg chg="del">
          <ac:chgData name="Andrew Coulson" userId="c8c65609029ae322" providerId="LiveId" clId="{972F81F5-FC3A-44BB-8142-14BDA22DD6AC}" dt="2019-03-08T13:03:00.616" v="90" actId="478"/>
          <ac:spMkLst>
            <pc:docMk/>
            <pc:sldMk cId="1146911482" sldId="263"/>
            <ac:spMk id="12" creationId="{A2E32EA5-F683-4E8E-9D26-FAF0492BD9DA}"/>
          </ac:spMkLst>
        </pc:spChg>
        <pc:spChg chg="add mod">
          <ac:chgData name="Andrew Coulson" userId="c8c65609029ae322" providerId="LiveId" clId="{972F81F5-FC3A-44BB-8142-14BDA22DD6AC}" dt="2019-03-08T13:05:09.020" v="145" actId="6549"/>
          <ac:spMkLst>
            <pc:docMk/>
            <pc:sldMk cId="1146911482" sldId="263"/>
            <ac:spMk id="13" creationId="{E9D0E599-BD61-40EA-AA34-68098A743F00}"/>
          </ac:spMkLst>
        </pc:spChg>
        <pc:spChg chg="del">
          <ac:chgData name="Andrew Coulson" userId="c8c65609029ae322" providerId="LiveId" clId="{972F81F5-FC3A-44BB-8142-14BDA22DD6AC}" dt="2019-03-08T13:03:02.192" v="91" actId="478"/>
          <ac:spMkLst>
            <pc:docMk/>
            <pc:sldMk cId="1146911482" sldId="263"/>
            <ac:spMk id="14" creationId="{2A28302A-934F-4583-AB75-DC5667F6E9F2}"/>
          </ac:spMkLst>
        </pc:spChg>
        <pc:spChg chg="add mod">
          <ac:chgData name="Andrew Coulson" userId="c8c65609029ae322" providerId="LiveId" clId="{972F81F5-FC3A-44BB-8142-14BDA22DD6AC}" dt="2019-03-08T13:06:36.592" v="147" actId="1076"/>
          <ac:spMkLst>
            <pc:docMk/>
            <pc:sldMk cId="1146911482" sldId="263"/>
            <ac:spMk id="15" creationId="{06C022D4-B9F1-414F-A562-0430FCA6CC58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image" Target="../media/image9.emf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0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7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87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12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12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677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44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153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2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4.png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13" Type="http://schemas.openxmlformats.org/officeDocument/2006/relationships/oleObject" Target="../embeddings/oleObject8.bin"/><Relationship Id="rId3" Type="http://schemas.openxmlformats.org/officeDocument/2006/relationships/image" Target="../media/image4.png"/><Relationship Id="rId7" Type="http://schemas.openxmlformats.org/officeDocument/2006/relationships/oleObject" Target="../embeddings/oleObject5.bin"/><Relationship Id="rId12" Type="http://schemas.openxmlformats.org/officeDocument/2006/relationships/image" Target="../media/image8.emf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4.e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e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5" Type="http://schemas.openxmlformats.org/officeDocument/2006/relationships/oleObject" Target="../embeddings/oleObject9.bin"/><Relationship Id="rId10" Type="http://schemas.openxmlformats.org/officeDocument/2006/relationships/image" Target="../media/image12.emf"/><Relationship Id="rId4" Type="http://schemas.openxmlformats.org/officeDocument/2006/relationships/image" Target="../media/image5.jpeg"/><Relationship Id="rId9" Type="http://schemas.openxmlformats.org/officeDocument/2006/relationships/oleObject" Target="../embeddings/oleObject6.bin"/><Relationship Id="rId1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9415122-302E-BA49-86F5-2E8C2F83CC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" y="0"/>
            <a:ext cx="9144000" cy="54983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89E6EE-81A8-BB4A-B0CB-DDA4D84E62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18"/>
          <a:stretch/>
        </p:blipFill>
        <p:spPr>
          <a:xfrm>
            <a:off x="-8364" y="5345895"/>
            <a:ext cx="9162803" cy="1502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E3D89D-DA8D-4379-B0A2-7A629D27A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46771" y="3763877"/>
            <a:ext cx="6858000" cy="1379903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GB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Geometry and trigonometry</a:t>
            </a:r>
            <a:br>
              <a:rPr lang="en-GB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</a:br>
            <a:r>
              <a:rPr lang="en-GB" sz="3200" dirty="0"/>
              <a:t>Heron’s formula for the area of a triangle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E72B22-8C9F-1D4C-9885-53685F833837}"/>
              </a:ext>
            </a:extLst>
          </p:cNvPr>
          <p:cNvSpPr txBox="1"/>
          <p:nvPr/>
        </p:nvSpPr>
        <p:spPr>
          <a:xfrm>
            <a:off x="245145" y="5877112"/>
            <a:ext cx="360129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</a:t>
            </a:r>
            <a:r>
              <a:rPr lang="en-GB" sz="1350"/>
              <a:t>Huw Jones </a:t>
            </a:r>
            <a:r>
              <a:rPr lang="en-GB" sz="1350" dirty="0"/>
              <a:t>2019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904CDF-567E-EA4A-8F75-863B13599152}"/>
              </a:ext>
            </a:extLst>
          </p:cNvPr>
          <p:cNvSpPr txBox="1"/>
          <p:nvPr/>
        </p:nvSpPr>
        <p:spPr>
          <a:xfrm>
            <a:off x="1053389" y="2381461"/>
            <a:ext cx="77541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APPLICATIONS AND INTERPRETATION </a:t>
            </a:r>
            <a:r>
              <a:rPr lang="en-US" sz="3200" b="1" dirty="0">
                <a:solidFill>
                  <a:schemeClr val="bg1"/>
                </a:solidFill>
              </a:rPr>
              <a:t>SL </a:t>
            </a:r>
            <a:r>
              <a:rPr lang="en-US" sz="3200" dirty="0">
                <a:solidFill>
                  <a:schemeClr val="bg1"/>
                </a:solidFill>
              </a:rPr>
              <a:t>&amp; </a:t>
            </a:r>
            <a:r>
              <a:rPr lang="en-US" sz="3200" b="1" dirty="0">
                <a:solidFill>
                  <a:schemeClr val="bg1"/>
                </a:solidFill>
              </a:rPr>
              <a:t>HL</a:t>
            </a:r>
          </a:p>
        </p:txBody>
      </p:sp>
    </p:spTree>
    <p:extLst>
      <p:ext uri="{BB962C8B-B14F-4D97-AF65-F5344CB8AC3E}">
        <p14:creationId xmlns:p14="http://schemas.microsoft.com/office/powerpoint/2010/main" val="4214131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-139147" y="6379222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39147" y="6379222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8971" y="6876464"/>
              <a:ext cx="2018163" cy="649071"/>
            </a:xfrm>
            <a:prstGeom prst="rect">
              <a:avLst/>
            </a:prstGeom>
          </p:spPr>
        </p:pic>
      </p:grpSp>
      <p:sp>
        <p:nvSpPr>
          <p:cNvPr id="4" name="TextBox 3"/>
          <p:cNvSpPr txBox="1"/>
          <p:nvPr/>
        </p:nvSpPr>
        <p:spPr>
          <a:xfrm>
            <a:off x="4387100" y="1673915"/>
            <a:ext cx="440153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Area =    </a:t>
            </a:r>
            <a:r>
              <a:rPr lang="en-US" sz="2400" i="1" dirty="0" err="1">
                <a:latin typeface="Times New Roman"/>
                <a:cs typeface="Times New Roman"/>
              </a:rPr>
              <a:t>bh</a:t>
            </a:r>
            <a:r>
              <a:rPr lang="en-US" sz="2400" dirty="0"/>
              <a:t> </a:t>
            </a:r>
          </a:p>
          <a:p>
            <a:endParaRPr lang="en-US" sz="2400" dirty="0"/>
          </a:p>
          <a:p>
            <a:r>
              <a:rPr lang="en-US" sz="2400" dirty="0"/>
              <a:t>Therefore the area is 6</a:t>
            </a:r>
            <a:r>
              <a:rPr lang="en-US" sz="2400" baseline="30000" dirty="0"/>
              <a:t> </a:t>
            </a:r>
            <a:r>
              <a:rPr lang="en-US" sz="2400" dirty="0"/>
              <a:t>cm</a:t>
            </a:r>
            <a:r>
              <a:rPr lang="en-US" sz="2400" baseline="30000" dirty="0"/>
              <a:t>2</a:t>
            </a:r>
            <a:r>
              <a:rPr lang="en-US" sz="2400" dirty="0"/>
              <a:t>. 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3880487"/>
              </p:ext>
            </p:extLst>
          </p:nvPr>
        </p:nvGraphicFramePr>
        <p:xfrm>
          <a:off x="5310301" y="1550155"/>
          <a:ext cx="267606" cy="7298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Equation" r:id="rId5" imgW="139700" imgH="381000" progId="Equation.DSMT4">
                  <p:embed/>
                </p:oleObj>
              </mc:Choice>
              <mc:Fallback>
                <p:oleObj name="Equation" r:id="rId5" imgW="139700" imgH="38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10301" y="1550155"/>
                        <a:ext cx="267606" cy="7298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7269" y="1488334"/>
            <a:ext cx="2921000" cy="338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524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-139147" y="6379222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39147" y="6379222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8971" y="6876464"/>
              <a:ext cx="2018163" cy="649071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A2E32EA5-F683-4E8E-9D26-FAF0492BD9DA}"/>
              </a:ext>
            </a:extLst>
          </p:cNvPr>
          <p:cNvSpPr txBox="1"/>
          <p:nvPr/>
        </p:nvSpPr>
        <p:spPr>
          <a:xfrm>
            <a:off x="4464422" y="1474037"/>
            <a:ext cx="4413571" cy="125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05000"/>
              </a:lnSpc>
              <a:spcBef>
                <a:spcPts val="1000"/>
              </a:spcBef>
              <a:buFont typeface="Arial"/>
              <a:buChar char="•"/>
            </a:pPr>
            <a:r>
              <a:rPr lang="en-GB" sz="2400" dirty="0"/>
              <a:t>Using Pythagoras’ theorem,</a:t>
            </a:r>
            <a:br>
              <a:rPr lang="en-GB" sz="2400" dirty="0"/>
            </a:br>
            <a:r>
              <a:rPr lang="en-GB" sz="2400" dirty="0"/>
              <a:t>the length of the missing side is 5</a:t>
            </a:r>
            <a:r>
              <a:rPr lang="en-GB" sz="2400" baseline="30000" dirty="0"/>
              <a:t> </a:t>
            </a:r>
            <a:r>
              <a:rPr lang="en-GB" sz="2400" dirty="0"/>
              <a:t>cm</a:t>
            </a:r>
            <a:r>
              <a:rPr lang="en-US" sz="2400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273" y="1504373"/>
            <a:ext cx="2921000" cy="338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476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-139147" y="6379222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39147" y="6379222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8971" y="6876464"/>
              <a:ext cx="2018163" cy="649071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2E32EA5-F683-4E8E-9D26-FAF0492BD9DA}"/>
              </a:ext>
            </a:extLst>
          </p:cNvPr>
          <p:cNvSpPr txBox="1"/>
          <p:nvPr/>
        </p:nvSpPr>
        <p:spPr>
          <a:xfrm>
            <a:off x="3902364" y="1474037"/>
            <a:ext cx="4975629" cy="3859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05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400" dirty="0"/>
              <a:t>Heron’s formula is named after Hero of Alexandria, a Greek engineer and mathematician who lived between </a:t>
            </a:r>
            <a:r>
              <a:rPr lang="en-US" cap="small" dirty="0"/>
              <a:t>AD</a:t>
            </a:r>
            <a:r>
              <a:rPr lang="en-US" sz="2400" dirty="0"/>
              <a:t>10 and </a:t>
            </a:r>
            <a:r>
              <a:rPr lang="en-US" cap="small" dirty="0"/>
              <a:t>AD</a:t>
            </a:r>
            <a:r>
              <a:rPr lang="en-US" sz="2400" dirty="0"/>
              <a:t>70.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His formula states that:</a:t>
            </a:r>
            <a:br>
              <a:rPr lang="en-US" sz="2400" dirty="0"/>
            </a:br>
            <a:r>
              <a:rPr lang="en-US" sz="2400" dirty="0"/>
              <a:t>	Area =</a:t>
            </a:r>
            <a:br>
              <a:rPr lang="en-US" sz="2400" dirty="0"/>
            </a:br>
            <a:r>
              <a:rPr lang="en-US" sz="2400" dirty="0"/>
              <a:t>where </a:t>
            </a:r>
            <a:r>
              <a:rPr lang="en-US" sz="2400" i="1" dirty="0">
                <a:latin typeface="Times New Roman"/>
                <a:cs typeface="Times New Roman"/>
              </a:rPr>
              <a:t>a</a:t>
            </a:r>
            <a:r>
              <a:rPr lang="en-US" sz="2400" dirty="0"/>
              <a:t>, </a:t>
            </a:r>
            <a:r>
              <a:rPr lang="en-US" sz="2400" i="1" dirty="0">
                <a:latin typeface="Times New Roman"/>
                <a:cs typeface="Times New Roman"/>
              </a:rPr>
              <a:t>b</a:t>
            </a:r>
            <a:r>
              <a:rPr lang="en-US" sz="2400" dirty="0"/>
              <a:t> and </a:t>
            </a:r>
            <a:r>
              <a:rPr lang="en-US" sz="2400" i="1" dirty="0">
                <a:latin typeface="Times New Roman"/>
                <a:cs typeface="Times New Roman"/>
              </a:rPr>
              <a:t>c</a:t>
            </a:r>
            <a:r>
              <a:rPr lang="en-US" sz="2400" dirty="0"/>
              <a:t> are the sides of the triangle and</a:t>
            </a:r>
            <a:br>
              <a:rPr lang="en-US" sz="2400" dirty="0"/>
            </a:br>
            <a:br>
              <a:rPr lang="en-US" sz="2400" dirty="0"/>
            </a:br>
            <a:r>
              <a:rPr lang="en-US" sz="2400" i="1" dirty="0">
                <a:latin typeface="Times New Roman"/>
                <a:cs typeface="Times New Roman"/>
              </a:rPr>
              <a:t>s</a:t>
            </a:r>
            <a:r>
              <a:rPr lang="en-US" sz="2400" dirty="0"/>
              <a:t> =  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467867"/>
              </p:ext>
            </p:extLst>
          </p:nvPr>
        </p:nvGraphicFramePr>
        <p:xfrm>
          <a:off x="4704157" y="4641848"/>
          <a:ext cx="1100068" cy="8049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Equation" r:id="rId5" imgW="520700" imgH="381000" progId="Equation.DSMT4">
                  <p:embed/>
                </p:oleObj>
              </mc:Choice>
              <mc:Fallback>
                <p:oleObj name="Equation" r:id="rId5" imgW="520700" imgH="38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04157" y="4641848"/>
                        <a:ext cx="1100068" cy="8049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3640075"/>
              </p:ext>
            </p:extLst>
          </p:nvPr>
        </p:nvGraphicFramePr>
        <p:xfrm>
          <a:off x="5729067" y="3401900"/>
          <a:ext cx="2203450" cy="47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Equation" r:id="rId7" imgW="1168400" imgH="254000" progId="Equation.DSMT4">
                  <p:embed/>
                </p:oleObj>
              </mc:Choice>
              <mc:Fallback>
                <p:oleObj name="Equation" r:id="rId7" imgW="1168400" imgH="254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729067" y="3401900"/>
                        <a:ext cx="2203450" cy="477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7273" y="1492828"/>
            <a:ext cx="2921000" cy="338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395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-139147" y="6379222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39147" y="6379222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8971" y="6876464"/>
              <a:ext cx="2018163" cy="649071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2E32EA5-F683-4E8E-9D26-FAF0492BD9DA}"/>
              </a:ext>
            </a:extLst>
          </p:cNvPr>
          <p:cNvSpPr txBox="1"/>
          <p:nvPr/>
        </p:nvSpPr>
        <p:spPr>
          <a:xfrm>
            <a:off x="3879274" y="1474037"/>
            <a:ext cx="4998720" cy="125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05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400" dirty="0"/>
              <a:t>Area =</a:t>
            </a:r>
            <a:br>
              <a:rPr lang="en-US" sz="2400" dirty="0"/>
            </a:br>
            <a:r>
              <a:rPr lang="en-US" sz="2400" dirty="0"/>
              <a:t>where </a:t>
            </a:r>
            <a:r>
              <a:rPr lang="en-US" sz="2400" i="1" dirty="0">
                <a:latin typeface="Times New Roman"/>
                <a:cs typeface="Times New Roman"/>
              </a:rPr>
              <a:t>a</a:t>
            </a:r>
            <a:r>
              <a:rPr lang="en-US" sz="2400" dirty="0"/>
              <a:t>, </a:t>
            </a:r>
            <a:r>
              <a:rPr lang="en-US" sz="2400" i="1" dirty="0">
                <a:latin typeface="Times New Roman"/>
                <a:cs typeface="Times New Roman"/>
              </a:rPr>
              <a:t>b</a:t>
            </a:r>
            <a:r>
              <a:rPr lang="en-US" sz="2400" dirty="0"/>
              <a:t> and </a:t>
            </a:r>
            <a:r>
              <a:rPr lang="en-US" sz="2400" i="1" dirty="0">
                <a:latin typeface="Times New Roman"/>
                <a:cs typeface="Times New Roman"/>
              </a:rPr>
              <a:t>c</a:t>
            </a:r>
            <a:r>
              <a:rPr lang="en-US" sz="2400" dirty="0"/>
              <a:t> are the sides of the triangle and </a:t>
            </a:r>
            <a:r>
              <a:rPr lang="en-US" sz="2400" i="1" dirty="0">
                <a:latin typeface="Times New Roman"/>
                <a:cs typeface="Times New Roman"/>
              </a:rPr>
              <a:t>s</a:t>
            </a:r>
            <a:r>
              <a:rPr lang="en-US" sz="2400" dirty="0"/>
              <a:t> =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6757083"/>
              </p:ext>
            </p:extLst>
          </p:nvPr>
        </p:nvGraphicFramePr>
        <p:xfrm>
          <a:off x="5142208" y="1412160"/>
          <a:ext cx="251206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4" name="Equation" r:id="rId5" imgW="1168400" imgH="254000" progId="Equation.DSMT4">
                  <p:embed/>
                </p:oleObj>
              </mc:Choice>
              <mc:Fallback>
                <p:oleObj name="Equation" r:id="rId5" imgW="1168400" imgH="254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142208" y="1412160"/>
                        <a:ext cx="2512060" cy="546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618138"/>
              </p:ext>
            </p:extLst>
          </p:nvPr>
        </p:nvGraphicFramePr>
        <p:xfrm>
          <a:off x="4643151" y="3063335"/>
          <a:ext cx="1100137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5" name="Equation" r:id="rId7" imgW="520700" imgH="381000" progId="Equation.DSMT4">
                  <p:embed/>
                </p:oleObj>
              </mc:Choice>
              <mc:Fallback>
                <p:oleObj name="Equation" r:id="rId7" imgW="520700" imgH="38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43151" y="3063335"/>
                        <a:ext cx="1100137" cy="806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A2E32EA5-F683-4E8E-9D26-FAF0492BD9DA}"/>
              </a:ext>
            </a:extLst>
          </p:cNvPr>
          <p:cNvSpPr txBox="1"/>
          <p:nvPr/>
        </p:nvSpPr>
        <p:spPr>
          <a:xfrm>
            <a:off x="4213768" y="3205121"/>
            <a:ext cx="4413571" cy="2281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  <a:spcBef>
                <a:spcPts val="1000"/>
              </a:spcBef>
              <a:spcAft>
                <a:spcPts val="1000"/>
              </a:spcAft>
            </a:pPr>
            <a:r>
              <a:rPr lang="en-US" sz="2400" i="1" dirty="0">
                <a:latin typeface="Times New Roman"/>
                <a:cs typeface="Times New Roman"/>
              </a:rPr>
              <a:t>s</a:t>
            </a:r>
            <a:r>
              <a:rPr lang="en-US" sz="2400" dirty="0"/>
              <a:t> =                = 6</a:t>
            </a:r>
          </a:p>
          <a:p>
            <a:pPr>
              <a:lnSpc>
                <a:spcPct val="105000"/>
              </a:lnSpc>
              <a:spcBef>
                <a:spcPts val="2000"/>
              </a:spcBef>
            </a:pPr>
            <a:r>
              <a:rPr lang="en-US" sz="2400" dirty="0"/>
              <a:t>Area =</a:t>
            </a:r>
          </a:p>
          <a:p>
            <a:pPr>
              <a:lnSpc>
                <a:spcPct val="105000"/>
              </a:lnSpc>
              <a:spcBef>
                <a:spcPts val="1000"/>
              </a:spcBef>
            </a:pPr>
            <a:r>
              <a:rPr lang="en-US" sz="2400" dirty="0"/>
              <a:t>        </a:t>
            </a:r>
            <a:r>
              <a:rPr lang="en-US" sz="2400" baseline="30000" dirty="0"/>
              <a:t>  </a:t>
            </a:r>
            <a:r>
              <a:rPr lang="en-US" sz="2400" dirty="0"/>
              <a:t>=</a:t>
            </a:r>
          </a:p>
          <a:p>
            <a:pPr>
              <a:lnSpc>
                <a:spcPct val="105000"/>
              </a:lnSpc>
              <a:spcBef>
                <a:spcPts val="1000"/>
              </a:spcBef>
            </a:pPr>
            <a:r>
              <a:rPr lang="en-US" sz="2400" dirty="0"/>
              <a:t>         =          = 6</a:t>
            </a:r>
            <a:r>
              <a:rPr lang="en-US" sz="2400" baseline="30000" dirty="0"/>
              <a:t> </a:t>
            </a:r>
            <a:r>
              <a:rPr lang="en-US" sz="2400" dirty="0"/>
              <a:t>cm</a:t>
            </a:r>
            <a:r>
              <a:rPr lang="en-US" sz="2400" baseline="30000" dirty="0"/>
              <a:t>2</a:t>
            </a:r>
            <a:r>
              <a:rPr lang="en-US" sz="2400" dirty="0"/>
              <a:t>     </a:t>
            </a: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4048962"/>
              </p:ext>
            </p:extLst>
          </p:nvPr>
        </p:nvGraphicFramePr>
        <p:xfrm>
          <a:off x="5106726" y="3939473"/>
          <a:ext cx="259397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6" name="Equation" r:id="rId9" imgW="1206500" imgH="254000" progId="Equation.DSMT4">
                  <p:embed/>
                </p:oleObj>
              </mc:Choice>
              <mc:Fallback>
                <p:oleObj name="Equation" r:id="rId9" imgW="1206500" imgH="254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106726" y="3939473"/>
                        <a:ext cx="2593975" cy="546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0701465"/>
              </p:ext>
            </p:extLst>
          </p:nvPr>
        </p:nvGraphicFramePr>
        <p:xfrm>
          <a:off x="6715860" y="2118707"/>
          <a:ext cx="1100068" cy="8049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7" name="Equation" r:id="rId11" imgW="520700" imgH="381000" progId="Equation.DSMT4">
                  <p:embed/>
                </p:oleObj>
              </mc:Choice>
              <mc:Fallback>
                <p:oleObj name="Equation" r:id="rId11" imgW="520700" imgH="38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715860" y="2118707"/>
                        <a:ext cx="1100068" cy="8049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7492359"/>
              </p:ext>
            </p:extLst>
          </p:nvPr>
        </p:nvGraphicFramePr>
        <p:xfrm>
          <a:off x="5091301" y="4482093"/>
          <a:ext cx="1692910" cy="5734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8" name="Equation" r:id="rId13" imgW="787400" imgH="266700" progId="Equation.DSMT4">
                  <p:embed/>
                </p:oleObj>
              </mc:Choice>
              <mc:Fallback>
                <p:oleObj name="Equation" r:id="rId13" imgW="787400" imgH="266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091301" y="4482093"/>
                        <a:ext cx="1692910" cy="5734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8859046"/>
              </p:ext>
            </p:extLst>
          </p:nvPr>
        </p:nvGraphicFramePr>
        <p:xfrm>
          <a:off x="5088270" y="4957773"/>
          <a:ext cx="628015" cy="491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9" name="Equation" r:id="rId15" imgW="292100" imgH="228600" progId="Equation.DSMT4">
                  <p:embed/>
                </p:oleObj>
              </mc:Choice>
              <mc:Fallback>
                <p:oleObj name="Equation" r:id="rId15" imgW="2921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088270" y="4957773"/>
                        <a:ext cx="628015" cy="4914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77273" y="1492828"/>
            <a:ext cx="2921000" cy="338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911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728F1AB-859C-A345-8735-25162270F894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6D27166-A53E-44EF-B38F-CE529A768BBB}"/>
              </a:ext>
            </a:extLst>
          </p:cNvPr>
          <p:cNvSpPr txBox="1">
            <a:spLocks/>
          </p:cNvSpPr>
          <p:nvPr/>
        </p:nvSpPr>
        <p:spPr>
          <a:xfrm>
            <a:off x="540000" y="1656236"/>
            <a:ext cx="8061024" cy="39138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US" dirty="0"/>
              <a:t>Now try it on a triangle of your own, or perhaps design a triangle for the person sitting next to you.</a:t>
            </a:r>
          </a:p>
          <a:p>
            <a:pPr>
              <a:lnSpc>
                <a:spcPct val="105000"/>
              </a:lnSpc>
            </a:pPr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-139147" y="6379222"/>
            <a:chExt cx="9144000" cy="1411224"/>
          </a:xfrm>
        </p:grpSpPr>
        <p:pic>
          <p:nvPicPr>
            <p:cNvPr id="14" name="Picture 13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39147" y="6379222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5" name="Picture 14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8971" y="6876464"/>
              <a:ext cx="2018163" cy="6490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81706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904</TotalTime>
  <Words>115</Words>
  <Application>Microsoft Office PowerPoint</Application>
  <PresentationFormat>On-screen Show (4:3)</PresentationFormat>
  <Paragraphs>20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Equation</vt:lpstr>
      <vt:lpstr>Geometry and trigonometry Heron’s formula for the area of a triangle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and algebra</dc:title>
  <dc:creator>So-Shan Au</dc:creator>
  <cp:lastModifiedBy>Eleanor Miles</cp:lastModifiedBy>
  <cp:revision>33</cp:revision>
  <dcterms:created xsi:type="dcterms:W3CDTF">2018-08-21T14:08:13Z</dcterms:created>
  <dcterms:modified xsi:type="dcterms:W3CDTF">2019-06-17T10:08:34Z</dcterms:modified>
</cp:coreProperties>
</file>