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57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19" autoAdjust="0"/>
    <p:restoredTop sz="94660"/>
  </p:normalViewPr>
  <p:slideViewPr>
    <p:cSldViewPr snapToGrid="0">
      <p:cViewPr varScale="1">
        <p:scale>
          <a:sx n="87" d="100"/>
          <a:sy n="87" d="100"/>
        </p:scale>
        <p:origin x="283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9415122-302E-BA49-86F5-2E8C2F83CC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" y="0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8"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5083" y="3587232"/>
            <a:ext cx="7225245" cy="1576552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Functions</a:t>
            </a:r>
            <a:br>
              <a:rPr lang="en-GB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en-GB" sz="3200" dirty="0"/>
              <a:t>Composite functions</a:t>
            </a:r>
            <a:br>
              <a:rPr lang="en-GB" sz="3200" dirty="0"/>
            </a:br>
            <a:endParaRPr lang="en-GB" sz="4050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E72B22-8C9F-1D4C-9885-53685F833837}"/>
              </a:ext>
            </a:extLst>
          </p:cNvPr>
          <p:cNvSpPr txBox="1"/>
          <p:nvPr/>
        </p:nvSpPr>
        <p:spPr>
          <a:xfrm>
            <a:off x="245145" y="5877112"/>
            <a:ext cx="36012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</a:t>
            </a:r>
            <a:r>
              <a:rPr lang="en-GB" sz="1350"/>
              <a:t>Huw Jones </a:t>
            </a:r>
            <a:r>
              <a:rPr lang="en-GB" sz="1350" dirty="0"/>
              <a:t>2019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904CDF-567E-EA4A-8F75-863B13599152}"/>
              </a:ext>
            </a:extLst>
          </p:cNvPr>
          <p:cNvSpPr txBox="1"/>
          <p:nvPr/>
        </p:nvSpPr>
        <p:spPr>
          <a:xfrm>
            <a:off x="1053389" y="2381461"/>
            <a:ext cx="77541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APPLICATIONS AND INTERPRETATION </a:t>
            </a:r>
            <a:r>
              <a:rPr lang="en-US" sz="3200" b="1" dirty="0">
                <a:solidFill>
                  <a:schemeClr val="bg1"/>
                </a:solidFill>
              </a:rPr>
              <a:t>SL </a:t>
            </a:r>
            <a:r>
              <a:rPr lang="en-US" sz="3200" dirty="0">
                <a:solidFill>
                  <a:schemeClr val="bg1"/>
                </a:solidFill>
              </a:rPr>
              <a:t>&amp; </a:t>
            </a:r>
            <a:r>
              <a:rPr lang="en-US" sz="3200" b="1" dirty="0">
                <a:solidFill>
                  <a:schemeClr val="bg1"/>
                </a:solidFill>
              </a:rPr>
              <a:t>HL</a:t>
            </a:r>
          </a:p>
        </p:txBody>
      </p:sp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-139147" y="6379222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9147" y="6379222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8971" y="6876464"/>
              <a:ext cx="2018163" cy="649071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CC7F469-1ADF-4797-A72B-86CD1EB9829B}"/>
              </a:ext>
            </a:extLst>
          </p:cNvPr>
          <p:cNvSpPr txBox="1"/>
          <p:nvPr/>
        </p:nvSpPr>
        <p:spPr>
          <a:xfrm>
            <a:off x="993733" y="3459027"/>
            <a:ext cx="6957754" cy="24006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The graph on the left shows the speed of a swimmer in relation to the time elapsed.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The graph on the right shows the swimmer’s oxygen use in relation to the speed.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Can you see how the output from the graph on the left becomes the input for the graph on the right?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This is the basic idea behind composite functions.</a:t>
            </a:r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D4793153-07FE-4031-93E1-EF6BC204C0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234" y="1480723"/>
            <a:ext cx="1853184" cy="1856232"/>
          </a:xfrm>
          <a:prstGeom prst="rect">
            <a:avLst/>
          </a:prstGeom>
        </p:spPr>
      </p:pic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03DAF571-8AFA-4D2F-BD64-3CB559FBE4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970" y="1578694"/>
            <a:ext cx="1855164" cy="18216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57D5457-C973-478B-8F8F-17821980CDED}"/>
              </a:ext>
            </a:extLst>
          </p:cNvPr>
          <p:cNvSpPr txBox="1"/>
          <p:nvPr/>
        </p:nvSpPr>
        <p:spPr>
          <a:xfrm>
            <a:off x="902155" y="929547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Swimming application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4152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728F1AB-859C-A345-8735-25162270F894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64B9190-4861-E843-8F2E-9C9C510AC05D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2" name="Picture 11" descr="EDU_PPT_Tab.png">
              <a:extLst>
                <a:ext uri="{FF2B5EF4-FFF2-40B4-BE49-F238E27FC236}">
                  <a16:creationId xmlns:a16="http://schemas.microsoft.com/office/drawing/2014/main" id="{E93FF1BA-72B5-5344-9449-F5BB0BB6C9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3" name="Picture 12" descr="EDU_INT_CMYK_Land.jpg">
              <a:extLst>
                <a:ext uri="{FF2B5EF4-FFF2-40B4-BE49-F238E27FC236}">
                  <a16:creationId xmlns:a16="http://schemas.microsoft.com/office/drawing/2014/main" id="{425A1AF0-9739-B442-AC95-5F5E7EBEF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B67EC76-2737-4FAB-9F4E-8E94E29AFC7A}"/>
              </a:ext>
            </a:extLst>
          </p:cNvPr>
          <p:cNvSpPr txBox="1"/>
          <p:nvPr/>
        </p:nvSpPr>
        <p:spPr>
          <a:xfrm>
            <a:off x="1224862" y="3746343"/>
            <a:ext cx="6932815" cy="1692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spcAft>
                <a:spcPts val="1200"/>
              </a:spcAft>
            </a:pPr>
            <a:r>
              <a:rPr lang="en-US" b="1" dirty="0">
                <a:solidFill>
                  <a:prstClr val="black"/>
                </a:solidFill>
              </a:rPr>
              <a:t>Questions:</a:t>
            </a:r>
          </a:p>
          <a:p>
            <a:pPr marL="214313" lvl="0" indent="-21431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What are the speed and oxygen consumption after 20 seconds of swimming?</a:t>
            </a:r>
          </a:p>
          <a:p>
            <a:pPr marL="214313" lvl="0" indent="-21431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How many seconds have elapsed if the swimmer’s oxygen consumption is 15 l/min?</a:t>
            </a:r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9FC3023F-201D-4EE5-A9F7-74A645672C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974" y="1704701"/>
            <a:ext cx="1853184" cy="1856232"/>
          </a:xfrm>
          <a:prstGeom prst="rect">
            <a:avLst/>
          </a:prstGeom>
        </p:spPr>
      </p:pic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FFDB0B04-2A26-4991-BE53-F52A5860B5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343" y="1739333"/>
            <a:ext cx="1855164" cy="18216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B7ADF65-0003-42C7-BFB8-783447CBEC8B}"/>
              </a:ext>
            </a:extLst>
          </p:cNvPr>
          <p:cNvSpPr txBox="1"/>
          <p:nvPr/>
        </p:nvSpPr>
        <p:spPr>
          <a:xfrm>
            <a:off x="902155" y="929547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Swimming application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81706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6B97828-8874-3F4F-B644-C80D63FF9796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999828-F640-164A-A739-049E2A94BA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0" name="Picture 9" descr="EDU_PPT_Tab.png">
              <a:extLst>
                <a:ext uri="{FF2B5EF4-FFF2-40B4-BE49-F238E27FC236}">
                  <a16:creationId xmlns:a16="http://schemas.microsoft.com/office/drawing/2014/main" id="{0E209C61-F6DD-CB46-BE4D-12D9DDA64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EED4A84D-5EC1-7045-8778-5C3EC52F1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743C7C3D-D121-47FB-9455-F1D078AFF6FA}"/>
              </a:ext>
            </a:extLst>
          </p:cNvPr>
          <p:cNvSpPr/>
          <p:nvPr/>
        </p:nvSpPr>
        <p:spPr>
          <a:xfrm>
            <a:off x="888395" y="1159909"/>
            <a:ext cx="25115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3200" b="1" dirty="0"/>
              <a:t>Circles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87F9BD-FBE2-433D-8D0F-2AAA63DE0EC1}"/>
              </a:ext>
            </a:extLst>
          </p:cNvPr>
          <p:cNvSpPr txBox="1"/>
          <p:nvPr/>
        </p:nvSpPr>
        <p:spPr>
          <a:xfrm>
            <a:off x="888395" y="2192667"/>
            <a:ext cx="7110986" cy="2472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57188" indent="-357188">
              <a:lnSpc>
                <a:spcPct val="110000"/>
              </a:lnSpc>
              <a:spcBef>
                <a:spcPts val="120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Express the radius </a:t>
            </a:r>
            <a:r>
              <a:rPr lang="en-US" sz="2400" i="1" dirty="0"/>
              <a:t>r</a:t>
            </a:r>
            <a:r>
              <a:rPr lang="en-US" sz="2400" dirty="0"/>
              <a:t> of a circle as a function of the circumference </a:t>
            </a:r>
            <a:r>
              <a:rPr lang="en-US" sz="2400" i="1" dirty="0"/>
              <a:t>C</a:t>
            </a:r>
            <a:r>
              <a:rPr lang="en-US" sz="2400" dirty="0"/>
              <a:t>.</a:t>
            </a:r>
          </a:p>
          <a:p>
            <a:pPr marL="357188" indent="-357188">
              <a:lnSpc>
                <a:spcPct val="11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Express the area </a:t>
            </a:r>
            <a:r>
              <a:rPr lang="en-US" sz="2400" i="1" dirty="0"/>
              <a:t>A</a:t>
            </a:r>
            <a:r>
              <a:rPr lang="en-US" sz="2400" dirty="0"/>
              <a:t> of the circle as a function of </a:t>
            </a:r>
            <a:r>
              <a:rPr lang="en-US" sz="2400" i="1" dirty="0"/>
              <a:t>C</a:t>
            </a:r>
            <a:r>
              <a:rPr lang="en-US" sz="2400" dirty="0"/>
              <a:t>. </a:t>
            </a:r>
          </a:p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US" sz="2400" dirty="0"/>
              <a:t>Is this another formula for calculating the area </a:t>
            </a:r>
            <a:br>
              <a:rPr lang="en-US" sz="2400" dirty="0"/>
            </a:br>
            <a:r>
              <a:rPr lang="en-US" sz="2400" dirty="0"/>
              <a:t>of a circle?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45748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8DB0919-F64E-9B42-B7E4-CA88DC0C69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1" name="Picture 10" descr="EDU_PPT_Tab.png">
              <a:extLst>
                <a:ext uri="{FF2B5EF4-FFF2-40B4-BE49-F238E27FC236}">
                  <a16:creationId xmlns:a16="http://schemas.microsoft.com/office/drawing/2014/main" id="{A4EEB2C1-377B-8646-8196-AE0BF29A9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56B48511-E9AD-EA4C-BC39-30FB94C25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8FCA9E35-E81D-4A92-B6E5-1CE30B77C884}"/>
              </a:ext>
            </a:extLst>
          </p:cNvPr>
          <p:cNvSpPr/>
          <p:nvPr/>
        </p:nvSpPr>
        <p:spPr>
          <a:xfrm>
            <a:off x="841670" y="1173567"/>
            <a:ext cx="29163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en-US" sz="3200" b="1" dirty="0"/>
              <a:t>Links to: Physics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2D2B7C0-CA1A-45FD-AE72-D080C8E6EC4C}"/>
                  </a:ext>
                </a:extLst>
              </p:cNvPr>
              <p:cNvSpPr txBox="1"/>
              <p:nvPr/>
            </p:nvSpPr>
            <p:spPr>
              <a:xfrm>
                <a:off x="931122" y="2219983"/>
                <a:ext cx="6901206" cy="24180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The speed of sound in air is given by the formula </a:t>
                </a:r>
                <a:br>
                  <a:rPr lang="en-US" sz="2400" dirty="0"/>
                </a:b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=331+0.6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sz="2400" dirty="0"/>
                  <a:t>, where </a:t>
                </a:r>
                <a:r>
                  <a:rPr lang="en-US" sz="2400" i="1" dirty="0"/>
                  <a:t>s</a:t>
                </a:r>
                <a:r>
                  <a:rPr lang="en-US" sz="2400" dirty="0"/>
                  <a:t> is measured in </a:t>
                </a:r>
                <a:r>
                  <a:rPr lang="en-US" sz="2400" dirty="0" err="1"/>
                  <a:t>metres</a:t>
                </a:r>
                <a:r>
                  <a:rPr lang="en-US" sz="2400" dirty="0"/>
                  <a:t> per second and </a:t>
                </a:r>
                <a:r>
                  <a:rPr lang="en-US" sz="2400" i="1" dirty="0"/>
                  <a:t>C</a:t>
                </a:r>
                <a:r>
                  <a:rPr lang="en-US" sz="2400" dirty="0"/>
                  <a:t> is the Celsius temperature.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However,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fr-CH" sz="2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𝐹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−32)</m:t>
                    </m:r>
                  </m:oMath>
                </a14:m>
                <a:r>
                  <a:rPr lang="en-US" sz="2400" dirty="0"/>
                  <a:t>, where </a:t>
                </a:r>
                <a:r>
                  <a:rPr lang="en-US" sz="2400" i="1" dirty="0"/>
                  <a:t>F</a:t>
                </a:r>
                <a:r>
                  <a:rPr lang="en-US" sz="2400" dirty="0"/>
                  <a:t> is the Fahrenheit temperature. Express </a:t>
                </a:r>
                <a:r>
                  <a:rPr lang="en-US" sz="2400" i="1" dirty="0"/>
                  <a:t>s</a:t>
                </a:r>
                <a:r>
                  <a:rPr lang="en-US" sz="2400" dirty="0"/>
                  <a:t> as a function of </a:t>
                </a:r>
                <a:r>
                  <a:rPr lang="en-US" sz="2400" i="1" dirty="0"/>
                  <a:t>F</a:t>
                </a:r>
                <a:r>
                  <a:rPr lang="en-US" sz="2400" dirty="0"/>
                  <a:t>.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2D2B7C0-CA1A-45FD-AE72-D080C8E6EC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122" y="2219983"/>
                <a:ext cx="6901206" cy="2418034"/>
              </a:xfrm>
              <a:prstGeom prst="rect">
                <a:avLst/>
              </a:prstGeom>
              <a:blipFill>
                <a:blip r:embed="rId4"/>
                <a:stretch>
                  <a:fillRect l="-2739" t="-3023" b="-68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4861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878</TotalTime>
  <Words>183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Office Theme</vt:lpstr>
      <vt:lpstr>Functions Composite functions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Eleanor Miles</cp:lastModifiedBy>
  <cp:revision>34</cp:revision>
  <dcterms:created xsi:type="dcterms:W3CDTF">2018-08-21T14:08:13Z</dcterms:created>
  <dcterms:modified xsi:type="dcterms:W3CDTF">2019-06-17T09:59:32Z</dcterms:modified>
</cp:coreProperties>
</file>