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9" autoAdjust="0"/>
    <p:restoredTop sz="94660"/>
  </p:normalViewPr>
  <p:slideViewPr>
    <p:cSldViewPr snapToGrid="0">
      <p:cViewPr varScale="1">
        <p:scale>
          <a:sx n="87" d="100"/>
          <a:sy n="87" d="100"/>
        </p:scale>
        <p:origin x="283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5438" y="3428999"/>
            <a:ext cx="7390014" cy="2182091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Calculus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dirty="0"/>
              <a:t>Kinematics</a:t>
            </a:r>
            <a:br>
              <a:rPr lang="en-GB" sz="3200" dirty="0"/>
            </a:br>
            <a:br>
              <a:rPr lang="en-GB" sz="2400" dirty="0"/>
            </a:br>
            <a:br>
              <a:rPr lang="en-GB" sz="2400" dirty="0"/>
            </a:br>
            <a:endParaRPr lang="en-GB" sz="24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31CECA4-776E-474F-9561-804BC560A9DE}"/>
              </a:ext>
            </a:extLst>
          </p:cNvPr>
          <p:cNvSpPr txBox="1"/>
          <p:nvPr/>
        </p:nvSpPr>
        <p:spPr>
          <a:xfrm>
            <a:off x="805988" y="847522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Notation and ideas</a:t>
            </a: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86351B-76E8-449A-A7B8-907A6E78CE50}"/>
                  </a:ext>
                </a:extLst>
              </p:cNvPr>
              <p:cNvSpPr txBox="1"/>
              <p:nvPr/>
            </p:nvSpPr>
            <p:spPr>
              <a:xfrm>
                <a:off x="805988" y="1383741"/>
                <a:ext cx="7357110" cy="44824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In physics the following letters are used:</a:t>
                </a:r>
              </a:p>
              <a:p>
                <a:pPr marL="800100" lvl="1" indent="-342900">
                  <a:lnSpc>
                    <a:spcPct val="11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Displacement =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2400" dirty="0"/>
              </a:p>
              <a:p>
                <a:pPr marL="800100" lvl="1" indent="-342900">
                  <a:lnSpc>
                    <a:spcPct val="11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Velocity =</a:t>
                </a:r>
                <a14:m>
                  <m:oMath xmlns:m="http://schemas.openxmlformats.org/officeDocument/2006/math">
                    <m:r>
                      <a:rPr lang="fr-CH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sz="2400" dirty="0"/>
              </a:p>
              <a:p>
                <a:pPr marL="800100" lvl="1" indent="-342900">
                  <a:lnSpc>
                    <a:spcPct val="110000"/>
                  </a:lnSpc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Acceleration =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Velocity is the rate of change of displacement; acceleration is the rate of change of velocity.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The gradient of a displacement–time graph gives the velocity. The gradient of a velocity–time graph gives acceleration.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86351B-76E8-449A-A7B8-907A6E78C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988" y="1383741"/>
                <a:ext cx="7357110" cy="4482446"/>
              </a:xfrm>
              <a:prstGeom prst="rect">
                <a:avLst/>
              </a:prstGeom>
              <a:blipFill>
                <a:blip r:embed="rId4"/>
                <a:stretch>
                  <a:fillRect l="-2486" t="-1769" r="-2320" b="-31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F73EA06B-F220-44E8-B48E-3776C70740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17" y="1773074"/>
            <a:ext cx="7321355" cy="34149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94B56D-F3E2-4368-8D6F-02D4027CE83C}"/>
              </a:ext>
            </a:extLst>
          </p:cNvPr>
          <p:cNvSpPr txBox="1"/>
          <p:nvPr/>
        </p:nvSpPr>
        <p:spPr>
          <a:xfrm>
            <a:off x="828240" y="1027057"/>
            <a:ext cx="68503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b="1" dirty="0"/>
              <a:t>Three-stage process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417711E-C78D-4F8A-A7CB-90856C7C9FEA}"/>
              </a:ext>
            </a:extLst>
          </p:cNvPr>
          <p:cNvSpPr txBox="1"/>
          <p:nvPr/>
        </p:nvSpPr>
        <p:spPr>
          <a:xfrm>
            <a:off x="828240" y="910650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Notation and ideas</a:t>
            </a: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6C9B65C-77EE-484D-9AD7-63CE5FFFE329}"/>
                  </a:ext>
                </a:extLst>
              </p:cNvPr>
              <p:cNvSpPr txBox="1"/>
              <p:nvPr/>
            </p:nvSpPr>
            <p:spPr>
              <a:xfrm>
                <a:off x="828240" y="1562402"/>
                <a:ext cx="7318233" cy="42684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200" i="1" dirty="0"/>
                  <a:t>Average velocity</a:t>
                </a:r>
                <a:r>
                  <a:rPr lang="en-US" sz="2200" dirty="0"/>
                  <a:t> is the rate of change over an interval of time; 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Instantaneous velocity </a:t>
                </a:r>
                <a:r>
                  <a:rPr lang="en-US" sz="2200" dirty="0"/>
                  <a:t>is the velocity at a particular time.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200" dirty="0"/>
                  <a:t>Therefore,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fr-CH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200" dirty="0"/>
                  <a:t> is the instantaneous velocity and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fr-CH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200" dirty="0"/>
                  <a:t> =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′(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200" dirty="0"/>
                  <a:t>Acceleration means ‘gaining speed’. In physics it is the rate of change of the velocity. This can be positive or negative.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200" dirty="0"/>
                  <a:t>A ‘free falling’ object is experiencing an acceleration of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−9.8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 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</a:rPr>
                      <m:t>m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 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CH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GB" sz="24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; this can sometimes be rounded to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–10</m:t>
                    </m:r>
                    <m:r>
                      <a:rPr lang="fr-CH" sz="2000" i="1">
                        <a:latin typeface="Cambria Math" panose="02040503050406030204" pitchFamily="18" charset="0"/>
                      </a:rPr>
                      <m:t> </m:t>
                    </m:r>
                    <m:r>
                      <m:rPr>
                        <m:sty m:val="p"/>
                      </m:rPr>
                      <a:rPr lang="fr-CH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fr-CH" sz="2000" i="1">
                        <a:latin typeface="Cambria Math" panose="02040503050406030204" pitchFamily="18" charset="0"/>
                      </a:rPr>
                      <m:t> </m:t>
                    </m:r>
                    <m:sSup>
                      <m:sSupPr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CH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GB" sz="20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200" dirty="0"/>
                  <a:t>The 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instantaneous acceleration</a:t>
                </a:r>
                <a:r>
                  <a:rPr lang="en-US" sz="2200" dirty="0"/>
                  <a:t> is calculated as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′(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 or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′′(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, the second derivative of the displacement.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6C9B65C-77EE-484D-9AD7-63CE5FFFE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562402"/>
                <a:ext cx="7318233" cy="4268413"/>
              </a:xfrm>
              <a:prstGeom prst="rect">
                <a:avLst/>
              </a:prstGeom>
              <a:blipFill>
                <a:blip r:embed="rId4"/>
                <a:stretch>
                  <a:fillRect l="-2333" t="-1714" b="-3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93A9CC7-855C-4C2D-99AA-285D440FC384}"/>
              </a:ext>
            </a:extLst>
          </p:cNvPr>
          <p:cNvSpPr txBox="1"/>
          <p:nvPr/>
        </p:nvSpPr>
        <p:spPr>
          <a:xfrm>
            <a:off x="828240" y="1196542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You try …</a:t>
            </a: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35AF17E-E53B-45AC-B107-6339D13481BF}"/>
                  </a:ext>
                </a:extLst>
              </p:cNvPr>
              <p:cNvSpPr txBox="1"/>
              <p:nvPr/>
            </p:nvSpPr>
            <p:spPr>
              <a:xfrm>
                <a:off x="828240" y="2104951"/>
                <a:ext cx="8066378" cy="26480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An object moves along a straight line so that the object’s distance, in </a:t>
                </a:r>
                <a:r>
                  <a:rPr lang="en-US" sz="2400" dirty="0" err="1"/>
                  <a:t>metres</a:t>
                </a:r>
                <a:r>
                  <a:rPr lang="en-US" sz="2400" dirty="0"/>
                  <a:t>, to the right of its starting point after </a:t>
                </a:r>
                <a:r>
                  <a:rPr lang="en-US" sz="2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</a:t>
                </a:r>
                <a:r>
                  <a:rPr lang="en-US" sz="2400" dirty="0"/>
                  <a:t> seconds is given by the function</a:t>
                </a:r>
                <a:br>
                  <a:rPr lang="en-US" sz="2400" dirty="0"/>
                </a:b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−3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+5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Find the velocity and acceleration of the object at the end of the first two seconds of motion.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35AF17E-E53B-45AC-B107-6339D13481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2104951"/>
                <a:ext cx="8066378" cy="2648097"/>
              </a:xfrm>
              <a:prstGeom prst="rect">
                <a:avLst/>
              </a:prstGeom>
              <a:blipFill>
                <a:blip r:embed="rId4"/>
                <a:stretch>
                  <a:fillRect l="-2343" t="-2759" r="-1587" b="-5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0D6B3DC-D743-4AB7-BBF0-FC36BB610955}"/>
              </a:ext>
            </a:extLst>
          </p:cNvPr>
          <p:cNvSpPr txBox="1"/>
          <p:nvPr/>
        </p:nvSpPr>
        <p:spPr>
          <a:xfrm>
            <a:off x="828240" y="937860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Solution</a:t>
            </a: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E33CCCF-20D1-458E-9643-72354A7B035A}"/>
                  </a:ext>
                </a:extLst>
              </p:cNvPr>
              <p:cNvSpPr txBox="1"/>
              <p:nvPr/>
            </p:nvSpPr>
            <p:spPr>
              <a:xfrm>
                <a:off x="828241" y="1704193"/>
                <a:ext cx="7442924" cy="35689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Position function		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−3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+5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Velocity function		</a:t>
                </a:r>
                <a:r>
                  <a:rPr lang="en-US" sz="2400" i="1" dirty="0"/>
                  <a:t>v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−6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Acceleration function		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=6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−6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Therefore, when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2400" dirty="0"/>
                  <a:t>: </a:t>
                </a:r>
              </a:p>
              <a:p>
                <a:pPr marL="342900" indent="-342900">
                  <a:lnSpc>
                    <a:spcPct val="110000"/>
                  </a:lnSpc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velocity of the object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US" sz="2400" dirty="0"/>
                  <a:t>, or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400" i="0">
                        <a:latin typeface="Cambria Math" panose="02040503050406030204" pitchFamily="18" charset="0"/>
                      </a:rPr>
                      <m:t>m</m:t>
                    </m:r>
                    <m:r>
                      <a:rPr lang="fr-CH" sz="2400" i="1" smtClean="0">
                        <a:latin typeface="Cambria Math" panose="02040503050406030204" pitchFamily="18" charset="0"/>
                      </a:rPr>
                      <m:t> </m:t>
                    </m:r>
                    <m:sSup>
                      <m:sSupPr>
                        <m:ctrlPr>
                          <a:rPr lang="fr-CH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/>
                  <a:t> to the right</a:t>
                </a:r>
              </a:p>
              <a:p>
                <a:pPr marL="342900" indent="-342900">
                  <a:lnSpc>
                    <a:spcPct val="110000"/>
                  </a:lnSpc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acceleration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sz="2400" dirty="0"/>
                  <a:t>, or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400" i="0">
                        <a:latin typeface="Cambria Math" panose="02040503050406030204" pitchFamily="18" charset="0"/>
                      </a:rPr>
                      <m:t>m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 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CH" sz="2400" i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GB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sz="24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to the right. 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E33CCCF-20D1-458E-9643-72354A7B03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1" y="1704193"/>
                <a:ext cx="7442924" cy="3568926"/>
              </a:xfrm>
              <a:prstGeom prst="rect">
                <a:avLst/>
              </a:prstGeom>
              <a:blipFill>
                <a:blip r:embed="rId4"/>
                <a:stretch>
                  <a:fillRect l="-2539" t="-2222" r="-2129" b="-42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7798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spcAft>
            <a:spcPts val="1600"/>
          </a:spcAft>
          <a:defRPr sz="2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673</TotalTime>
  <Words>217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Calculus Kinematics 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Eleanor Miles</cp:lastModifiedBy>
  <cp:revision>33</cp:revision>
  <dcterms:created xsi:type="dcterms:W3CDTF">2018-08-21T14:08:13Z</dcterms:created>
  <dcterms:modified xsi:type="dcterms:W3CDTF">2019-06-17T11:00:42Z</dcterms:modified>
</cp:coreProperties>
</file>