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5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/>
              <a:t>Radians</a:t>
            </a:r>
            <a:br>
              <a:rPr lang="en-US" sz="3200" dirty="0"/>
            </a:br>
            <a:r>
              <a:rPr lang="en-US" sz="2400" dirty="0">
                <a:solidFill>
                  <a:prstClr val="black"/>
                </a:solidFill>
              </a:rPr>
              <a:t>How do we convert between degrees and radians?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TOK links: </a:t>
            </a:r>
            <a:r>
              <a:rPr lang="en-US" sz="2400" i="1" dirty="0">
                <a:solidFill>
                  <a:prstClr val="black"/>
                </a:solidFill>
              </a:rPr>
              <a:t>Why do we need radians?</a:t>
            </a:r>
            <a:br>
              <a:rPr lang="en-US" sz="2400" dirty="0">
                <a:solidFill>
                  <a:prstClr val="black"/>
                </a:solidFill>
              </a:rPr>
            </a:b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1E8EAB-658B-465B-BE65-43947B313508}"/>
                  </a:ext>
                </a:extLst>
              </p:cNvPr>
              <p:cNvSpPr txBox="1"/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fr-CH" sz="3200" b="1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CH" sz="3200" b="1" i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1E8EAB-658B-465B-BE65-43947B313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131B0624-9A29-4B9F-BDE9-058C394A96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33" y="1549564"/>
            <a:ext cx="3751150" cy="20791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E207605-6425-47DE-AE9B-1831F2766D18}"/>
                  </a:ext>
                </a:extLst>
              </p:cNvPr>
              <p:cNvSpPr txBox="1"/>
              <p:nvPr/>
            </p:nvSpPr>
            <p:spPr>
              <a:xfrm>
                <a:off x="761245" y="3753473"/>
                <a:ext cx="3646038" cy="2352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000" dirty="0"/>
                  <a:t>This is the graph of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/>
                  <a:t> with the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dirty="0"/>
                  <a:t>-axis set to ‘degrees’. Notice from our previous investigation that the graph has a maximum point at (90, 1). As you can imagine, the page is not big enough to show both coordinates.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E207605-6425-47DE-AE9B-1831F2766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3753473"/>
                <a:ext cx="3646038" cy="2352952"/>
              </a:xfrm>
              <a:prstGeom prst="rect">
                <a:avLst/>
              </a:prstGeom>
              <a:blipFill>
                <a:blip r:embed="rId6"/>
                <a:stretch>
                  <a:fillRect l="-4348" t="-2850" r="-2007" b="-5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close up of a device&#10;&#10;Description automatically generated">
            <a:extLst>
              <a:ext uri="{FF2B5EF4-FFF2-40B4-BE49-F238E27FC236}">
                <a16:creationId xmlns:a16="http://schemas.microsoft.com/office/drawing/2014/main" id="{EE9D2D6C-6891-4C3B-8D4B-AD0BA3F325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513" y="1606489"/>
            <a:ext cx="2608473" cy="20605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9752E0A-7AE6-4D0B-A2DD-107A6B2EBE99}"/>
                  </a:ext>
                </a:extLst>
              </p:cNvPr>
              <p:cNvSpPr txBox="1"/>
              <p:nvPr/>
            </p:nvSpPr>
            <p:spPr>
              <a:xfrm>
                <a:off x="4930315" y="3753473"/>
                <a:ext cx="3646038" cy="16758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000" dirty="0"/>
                  <a:t>This is the graph of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/>
                  <a:t> with the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dirty="0"/>
                  <a:t>-axis set to ‘radians’. It looks exactly like the sketches we produced in our investigation. So what has changed?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9752E0A-7AE6-4D0B-A2DD-107A6B2EB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315" y="3753473"/>
                <a:ext cx="3646038" cy="1675843"/>
              </a:xfrm>
              <a:prstGeom prst="rect">
                <a:avLst/>
              </a:prstGeom>
              <a:blipFill>
                <a:blip r:embed="rId8"/>
                <a:stretch>
                  <a:fillRect l="-4348" t="-4000" r="-2007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5E6B32-A7ED-47BA-83DC-ADFDCA286D20}"/>
                  </a:ext>
                </a:extLst>
              </p:cNvPr>
              <p:cNvSpPr txBox="1"/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fr-CH" sz="3200" b="1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CH" sz="3200" b="1" i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5E6B32-A7ED-47BA-83DC-ADFDCA286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3BD183D-49C4-4567-8AB6-48501B2765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035" y="1606278"/>
            <a:ext cx="5139930" cy="30414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8CAF65-B4BB-4F72-BA4A-E0B1C34E6EE2}"/>
                  </a:ext>
                </a:extLst>
              </p:cNvPr>
              <p:cNvSpPr txBox="1"/>
              <p:nvPr/>
            </p:nvSpPr>
            <p:spPr>
              <a:xfrm>
                <a:off x="828241" y="4747151"/>
                <a:ext cx="7068850" cy="1263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000" dirty="0"/>
                  <a:t>Notice the coordinates! Our maximum points occur at the correct places; however,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 has been replaced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0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000" dirty="0"/>
                  <a:t>This is a radian measurement.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8CAF65-B4BB-4F72-BA4A-E0B1C34E6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1" y="4747151"/>
                <a:ext cx="7068850" cy="1263231"/>
              </a:xfrm>
              <a:prstGeom prst="rect">
                <a:avLst/>
              </a:prstGeom>
              <a:blipFill>
                <a:blip r:embed="rId6"/>
                <a:stretch>
                  <a:fillRect l="-2243" t="-531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00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42EF5E3-98AC-4D84-B9E5-BCBB50798769}"/>
              </a:ext>
            </a:extLst>
          </p:cNvPr>
          <p:cNvSpPr txBox="1"/>
          <p:nvPr/>
        </p:nvSpPr>
        <p:spPr>
          <a:xfrm>
            <a:off x="828240" y="93786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Unit circle for conversions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B0CEBC-D2D7-44F1-801A-087EA607964F}"/>
                  </a:ext>
                </a:extLst>
              </p:cNvPr>
              <p:cNvSpPr txBox="1"/>
              <p:nvPr/>
            </p:nvSpPr>
            <p:spPr>
              <a:xfrm>
                <a:off x="828239" y="1574937"/>
                <a:ext cx="7077165" cy="41531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What would be the circumference of the unit circle? Remember, it has a radius of 1 unit.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So …</a:t>
                </a:r>
              </a:p>
              <a:p>
                <a:pPr lvl="2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How many degrees are there in a circle? </a:t>
                </a:r>
                <a14:m>
                  <m:oMath xmlns:m="http://schemas.openxmlformats.org/officeDocument/2006/math">
                    <m:r>
                      <a:rPr lang="fr-CH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  <a:p>
                <a:pPr lvl="2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This is the conversion between degrees and radians.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B0CEBC-D2D7-44F1-801A-087EA6079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574937"/>
                <a:ext cx="7077165" cy="4153125"/>
              </a:xfrm>
              <a:prstGeom prst="rect">
                <a:avLst/>
              </a:prstGeom>
              <a:blipFill>
                <a:blip r:embed="rId4"/>
                <a:stretch>
                  <a:fillRect l="-2670" t="-1760" b="-3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498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7A40E4-4EB8-4490-93C0-55FF33B663A7}"/>
                  </a:ext>
                </a:extLst>
              </p:cNvPr>
              <p:cNvSpPr txBox="1"/>
              <p:nvPr/>
            </p:nvSpPr>
            <p:spPr>
              <a:xfrm>
                <a:off x="927993" y="1417538"/>
                <a:ext cx="3324952" cy="44474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Then …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180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90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45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 err="1"/>
                  <a:t>etc</a:t>
                </a:r>
                <a:r>
                  <a:rPr lang="en-US" sz="2400" dirty="0"/>
                  <a:t> …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7A40E4-4EB8-4490-93C0-55FF33B66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993" y="1417538"/>
                <a:ext cx="3324952" cy="4447436"/>
              </a:xfrm>
              <a:prstGeom prst="rect">
                <a:avLst/>
              </a:prstGeom>
              <a:blipFill>
                <a:blip r:embed="rId4"/>
                <a:stretch>
                  <a:fillRect l="-5495" t="-1783" b="-3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F6420BD1-5C1E-4759-97F2-71A43E0AF60C}"/>
              </a:ext>
            </a:extLst>
          </p:cNvPr>
          <p:cNvSpPr/>
          <p:nvPr/>
        </p:nvSpPr>
        <p:spPr>
          <a:xfrm>
            <a:off x="5122205" y="3111632"/>
            <a:ext cx="2682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noticed this on an earlier slide.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D1AE48B-EC3E-46AE-B9BC-2167BA70C776}"/>
              </a:ext>
            </a:extLst>
          </p:cNvPr>
          <p:cNvCxnSpPr>
            <a:cxnSpLocks/>
          </p:cNvCxnSpPr>
          <p:nvPr/>
        </p:nvCxnSpPr>
        <p:spPr>
          <a:xfrm flipH="1">
            <a:off x="3231813" y="3527131"/>
            <a:ext cx="1890392" cy="74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224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567EA70-82D7-4CE2-AE74-143B1309B71B}"/>
              </a:ext>
            </a:extLst>
          </p:cNvPr>
          <p:cNvSpPr txBox="1"/>
          <p:nvPr/>
        </p:nvSpPr>
        <p:spPr>
          <a:xfrm>
            <a:off x="828240" y="102705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13243E-4771-44E1-AA34-6D53EA105CD4}"/>
                  </a:ext>
                </a:extLst>
              </p:cNvPr>
              <p:cNvSpPr txBox="1"/>
              <p:nvPr/>
            </p:nvSpPr>
            <p:spPr>
              <a:xfrm>
                <a:off x="828240" y="1834631"/>
                <a:ext cx="5900628" cy="35929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So that is it …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As long as you remember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180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dirty="0"/>
                  <a:t>then you are able to convert from degrees to radians.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The notation for radians is as follows: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The symbol is the letter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Read the above as ‘pi radians’.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13243E-4771-44E1-AA34-6D53EA105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834631"/>
                <a:ext cx="5900628" cy="3592971"/>
              </a:xfrm>
              <a:prstGeom prst="rect">
                <a:avLst/>
              </a:prstGeom>
              <a:blipFill>
                <a:blip r:embed="rId4"/>
                <a:stretch>
                  <a:fillRect l="-3202" t="-2207" b="-4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loud Callout 13">
            <a:extLst>
              <a:ext uri="{FF2B5EF4-FFF2-40B4-BE49-F238E27FC236}">
                <a16:creationId xmlns:a16="http://schemas.microsoft.com/office/drawing/2014/main" id="{F33CC59E-4F95-4907-AA76-1AE360C4D658}"/>
              </a:ext>
            </a:extLst>
          </p:cNvPr>
          <p:cNvSpPr/>
          <p:nvPr/>
        </p:nvSpPr>
        <p:spPr>
          <a:xfrm>
            <a:off x="5762301" y="3307938"/>
            <a:ext cx="3156857" cy="1983695"/>
          </a:xfrm>
          <a:prstGeom prst="cloudCallout">
            <a:avLst>
              <a:gd name="adj1" fmla="val -80746"/>
              <a:gd name="adj2" fmla="val -62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1B884D-AC12-4520-85A3-2FA9927CBD1C}"/>
                  </a:ext>
                </a:extLst>
              </p:cNvPr>
              <p:cNvSpPr txBox="1"/>
              <p:nvPr/>
            </p:nvSpPr>
            <p:spPr>
              <a:xfrm>
                <a:off x="6328359" y="3591553"/>
                <a:ext cx="219218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Fact:</a:t>
                </a:r>
              </a:p>
              <a:p>
                <a:r>
                  <a:rPr lang="en-US" sz="2000" dirty="0"/>
                  <a:t>The letter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 is used because it is a ‘circular measure’.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1B884D-AC12-4520-85A3-2FA9927CB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359" y="3591553"/>
                <a:ext cx="2192186" cy="1323439"/>
              </a:xfrm>
              <a:prstGeom prst="rect">
                <a:avLst/>
              </a:prstGeom>
              <a:blipFill>
                <a:blip r:embed="rId5"/>
                <a:stretch>
                  <a:fillRect l="-2778" t="-2304" r="-3333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16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842</TotalTime>
  <Words>303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Geometry and trigonometry Radians How do we convert between degrees and radians? TOK links: Why do we need radians?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33</cp:revision>
  <dcterms:created xsi:type="dcterms:W3CDTF">2018-08-21T14:08:13Z</dcterms:created>
  <dcterms:modified xsi:type="dcterms:W3CDTF">2019-06-17T10:42:11Z</dcterms:modified>
</cp:coreProperties>
</file>