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jpg" ContentType="image/jpe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60" r:id="rId4"/>
    <p:sldId id="257" r:id="rId5"/>
    <p:sldId id="258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2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5B873FD-5766-424E-84D3-DC384381508F}" v="15" dt="2019-03-08T13:21:47.18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519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-768" y="-1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3" Type="http://schemas.microsoft.com/office/2016/11/relationships/changesInfo" Target="changesInfos/changesInfo1.xml"/><Relationship Id="rId14" Type="http://schemas.microsoft.com/office/2015/10/relationships/revisionInfo" Target="revisionInfo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ndrew Coulson" userId="c8c65609029ae322" providerId="LiveId" clId="{C5B873FD-5766-424E-84D3-DC384381508F}"/>
    <pc:docChg chg="modSld">
      <pc:chgData name="Andrew Coulson" userId="c8c65609029ae322" providerId="LiveId" clId="{C5B873FD-5766-424E-84D3-DC384381508F}" dt="2019-03-19T10:52:34.876" v="44" actId="20577"/>
      <pc:docMkLst>
        <pc:docMk/>
      </pc:docMkLst>
      <pc:sldChg chg="modSp">
        <pc:chgData name="Andrew Coulson" userId="c8c65609029ae322" providerId="LiveId" clId="{C5B873FD-5766-424E-84D3-DC384381508F}" dt="2019-03-08T13:24:48.481" v="35" actId="404"/>
        <pc:sldMkLst>
          <pc:docMk/>
          <pc:sldMk cId="4214131450" sldId="256"/>
        </pc:sldMkLst>
        <pc:spChg chg="mod">
          <ac:chgData name="Andrew Coulson" userId="c8c65609029ae322" providerId="LiveId" clId="{C5B873FD-5766-424E-84D3-DC384381508F}" dt="2019-03-08T13:24:48.481" v="35" actId="404"/>
          <ac:spMkLst>
            <pc:docMk/>
            <pc:sldMk cId="4214131450" sldId="256"/>
            <ac:spMk id="2" creationId="{3FE3D89D-DA8D-4379-B0A2-7A629D27A1E3}"/>
          </ac:spMkLst>
        </pc:spChg>
      </pc:sldChg>
      <pc:sldChg chg="modSp">
        <pc:chgData name="Andrew Coulson" userId="c8c65609029ae322" providerId="LiveId" clId="{C5B873FD-5766-424E-84D3-DC384381508F}" dt="2019-03-19T10:51:22.278" v="39" actId="1076"/>
        <pc:sldMkLst>
          <pc:docMk/>
          <pc:sldMk cId="845748238" sldId="257"/>
        </pc:sldMkLst>
        <pc:spChg chg="mod">
          <ac:chgData name="Andrew Coulson" userId="c8c65609029ae322" providerId="LiveId" clId="{C5B873FD-5766-424E-84D3-DC384381508F}" dt="2019-03-19T10:51:22.278" v="39" actId="1076"/>
          <ac:spMkLst>
            <pc:docMk/>
            <pc:sldMk cId="845748238" sldId="257"/>
            <ac:spMk id="11" creationId="{31D447A5-0A45-430C-9B95-5A4BC81CEDD3}"/>
          </ac:spMkLst>
        </pc:spChg>
      </pc:sldChg>
      <pc:sldChg chg="modSp">
        <pc:chgData name="Andrew Coulson" userId="c8c65609029ae322" providerId="LiveId" clId="{C5B873FD-5766-424E-84D3-DC384381508F}" dt="2019-03-19T10:51:36.936" v="40" actId="404"/>
        <pc:sldMkLst>
          <pc:docMk/>
          <pc:sldMk cId="1424861408" sldId="258"/>
        </pc:sldMkLst>
        <pc:spChg chg="mod">
          <ac:chgData name="Andrew Coulson" userId="c8c65609029ae322" providerId="LiveId" clId="{C5B873FD-5766-424E-84D3-DC384381508F}" dt="2019-03-19T10:51:36.936" v="40" actId="404"/>
          <ac:spMkLst>
            <pc:docMk/>
            <pc:sldMk cId="1424861408" sldId="258"/>
            <ac:spMk id="10" creationId="{96D23EEC-339A-4F29-8E8B-21A0615F9538}"/>
          </ac:spMkLst>
        </pc:spChg>
      </pc:sldChg>
      <pc:sldChg chg="modSp">
        <pc:chgData name="Andrew Coulson" userId="c8c65609029ae322" providerId="LiveId" clId="{C5B873FD-5766-424E-84D3-DC384381508F}" dt="2019-03-19T10:50:42.851" v="36" actId="404"/>
        <pc:sldMkLst>
          <pc:docMk/>
          <pc:sldMk cId="1041524409" sldId="259"/>
        </pc:sldMkLst>
        <pc:spChg chg="mod">
          <ac:chgData name="Andrew Coulson" userId="c8c65609029ae322" providerId="LiveId" clId="{C5B873FD-5766-424E-84D3-DC384381508F}" dt="2019-03-19T10:50:42.851" v="36" actId="404"/>
          <ac:spMkLst>
            <pc:docMk/>
            <pc:sldMk cId="1041524409" sldId="259"/>
            <ac:spMk id="3" creationId="{802FB613-EB68-4B99-B702-2B66018DEC24}"/>
          </ac:spMkLst>
        </pc:spChg>
      </pc:sldChg>
      <pc:sldChg chg="modSp">
        <pc:chgData name="Andrew Coulson" userId="c8c65609029ae322" providerId="LiveId" clId="{C5B873FD-5766-424E-84D3-DC384381508F}" dt="2019-03-19T10:50:56.602" v="37" actId="404"/>
        <pc:sldMkLst>
          <pc:docMk/>
          <pc:sldMk cId="881706372" sldId="260"/>
        </pc:sldMkLst>
        <pc:spChg chg="mod">
          <ac:chgData name="Andrew Coulson" userId="c8c65609029ae322" providerId="LiveId" clId="{C5B873FD-5766-424E-84D3-DC384381508F}" dt="2019-03-19T10:50:56.602" v="37" actId="404"/>
          <ac:spMkLst>
            <pc:docMk/>
            <pc:sldMk cId="881706372" sldId="260"/>
            <ac:spMk id="2" creationId="{E399769F-7873-4B86-BBF5-2D44A36978C8}"/>
          </ac:spMkLst>
        </pc:spChg>
      </pc:sldChg>
      <pc:sldChg chg="modSp">
        <pc:chgData name="Andrew Coulson" userId="c8c65609029ae322" providerId="LiveId" clId="{C5B873FD-5766-424E-84D3-DC384381508F}" dt="2019-03-19T10:52:34.876" v="44" actId="20577"/>
        <pc:sldMkLst>
          <pc:docMk/>
          <pc:sldMk cId="3372315719" sldId="261"/>
        </pc:sldMkLst>
        <pc:spChg chg="mod">
          <ac:chgData name="Andrew Coulson" userId="c8c65609029ae322" providerId="LiveId" clId="{C5B873FD-5766-424E-84D3-DC384381508F}" dt="2019-03-19T10:52:34.876" v="44" actId="20577"/>
          <ac:spMkLst>
            <pc:docMk/>
            <pc:sldMk cId="3372315719" sldId="261"/>
            <ac:spMk id="8" creationId="{1E1F8A9B-8D4D-7C40-B4BE-01B3512F35EC}"/>
          </ac:spMkLst>
        </pc:spChg>
        <pc:spChg chg="mod">
          <ac:chgData name="Andrew Coulson" userId="c8c65609029ae322" providerId="LiveId" clId="{C5B873FD-5766-424E-84D3-DC384381508F}" dt="2019-03-19T10:51:46.270" v="41" actId="255"/>
          <ac:spMkLst>
            <pc:docMk/>
            <pc:sldMk cId="3372315719" sldId="261"/>
            <ac:spMk id="10" creationId="{96D23EEC-339A-4F29-8E8B-21A0615F9538}"/>
          </ac:spMkLst>
        </pc:spChg>
      </pc:sldChg>
    </pc:docChg>
  </pc:docChgLst>
  <pc:docChgLst>
    <pc:chgData name="Andrew Coulson" userId="c8c65609029ae322" providerId="LiveId" clId="{972F81F5-FC3A-44BB-8142-14BDA22DD6AC}"/>
    <pc:docChg chg="custSel addSld modSld">
      <pc:chgData name="Andrew Coulson" userId="c8c65609029ae322" providerId="LiveId" clId="{972F81F5-FC3A-44BB-8142-14BDA22DD6AC}" dt="2019-03-05T11:40:37.752" v="217" actId="790"/>
      <pc:docMkLst>
        <pc:docMk/>
      </pc:docMkLst>
      <pc:sldChg chg="modSp">
        <pc:chgData name="Andrew Coulson" userId="c8c65609029ae322" providerId="LiveId" clId="{972F81F5-FC3A-44BB-8142-14BDA22DD6AC}" dt="2019-03-05T11:33:53.068" v="6" actId="20577"/>
        <pc:sldMkLst>
          <pc:docMk/>
          <pc:sldMk cId="4214131450" sldId="256"/>
        </pc:sldMkLst>
        <pc:spChg chg="mod">
          <ac:chgData name="Andrew Coulson" userId="c8c65609029ae322" providerId="LiveId" clId="{972F81F5-FC3A-44BB-8142-14BDA22DD6AC}" dt="2019-03-05T11:33:53.068" v="6" actId="20577"/>
          <ac:spMkLst>
            <pc:docMk/>
            <pc:sldMk cId="4214131450" sldId="256"/>
            <ac:spMk id="2" creationId="{3FE3D89D-DA8D-4379-B0A2-7A629D27A1E3}"/>
          </ac:spMkLst>
        </pc:spChg>
      </pc:sldChg>
      <pc:sldChg chg="addSp delSp modSp">
        <pc:chgData name="Andrew Coulson" userId="c8c65609029ae322" providerId="LiveId" clId="{972F81F5-FC3A-44BB-8142-14BDA22DD6AC}" dt="2019-03-05T11:37:33.046" v="120" actId="1076"/>
        <pc:sldMkLst>
          <pc:docMk/>
          <pc:sldMk cId="845748238" sldId="257"/>
        </pc:sldMkLst>
        <pc:spChg chg="mod">
          <ac:chgData name="Andrew Coulson" userId="c8c65609029ae322" providerId="LiveId" clId="{972F81F5-FC3A-44BB-8142-14BDA22DD6AC}" dt="2019-03-05T11:37:25.366" v="119" actId="1076"/>
          <ac:spMkLst>
            <pc:docMk/>
            <pc:sldMk cId="845748238" sldId="257"/>
            <ac:spMk id="8" creationId="{902C8917-C5DC-2A49-B9EA-3531A42AD8D0}"/>
          </ac:spMkLst>
        </pc:spChg>
        <pc:spChg chg="add mod">
          <ac:chgData name="Andrew Coulson" userId="c8c65609029ae322" providerId="LiveId" clId="{972F81F5-FC3A-44BB-8142-14BDA22DD6AC}" dt="2019-03-05T11:37:33.046" v="120" actId="1076"/>
          <ac:spMkLst>
            <pc:docMk/>
            <pc:sldMk cId="845748238" sldId="257"/>
            <ac:spMk id="11" creationId="{31D447A5-0A45-430C-9B95-5A4BC81CEDD3}"/>
          </ac:spMkLst>
        </pc:spChg>
        <pc:picChg chg="del">
          <ac:chgData name="Andrew Coulson" userId="c8c65609029ae322" providerId="LiveId" clId="{972F81F5-FC3A-44BB-8142-14BDA22DD6AC}" dt="2019-03-05T11:36:39.014" v="111" actId="478"/>
          <ac:picMkLst>
            <pc:docMk/>
            <pc:sldMk cId="845748238" sldId="257"/>
            <ac:picMk id="3" creationId="{882E3B45-AB0B-4CEE-A742-A47AE10AF2FB}"/>
          </ac:picMkLst>
        </pc:picChg>
        <pc:picChg chg="del">
          <ac:chgData name="Andrew Coulson" userId="c8c65609029ae322" providerId="LiveId" clId="{972F81F5-FC3A-44BB-8142-14BDA22DD6AC}" dt="2019-03-05T11:36:39.733" v="112" actId="478"/>
          <ac:picMkLst>
            <pc:docMk/>
            <pc:sldMk cId="845748238" sldId="257"/>
            <ac:picMk id="5" creationId="{27946510-382D-4749-AF7A-F37FEC8F5771}"/>
          </ac:picMkLst>
        </pc:picChg>
      </pc:sldChg>
      <pc:sldChg chg="addSp modSp">
        <pc:chgData name="Andrew Coulson" userId="c8c65609029ae322" providerId="LiveId" clId="{972F81F5-FC3A-44BB-8142-14BDA22DD6AC}" dt="2019-03-05T11:40:37.752" v="217" actId="790"/>
        <pc:sldMkLst>
          <pc:docMk/>
          <pc:sldMk cId="1424861408" sldId="258"/>
        </pc:sldMkLst>
        <pc:spChg chg="mod">
          <ac:chgData name="Andrew Coulson" userId="c8c65609029ae322" providerId="LiveId" clId="{972F81F5-FC3A-44BB-8142-14BDA22DD6AC}" dt="2019-03-05T11:40:37.752" v="217" actId="790"/>
          <ac:spMkLst>
            <pc:docMk/>
            <pc:sldMk cId="1424861408" sldId="258"/>
            <ac:spMk id="8" creationId="{1E1F8A9B-8D4D-7C40-B4BE-01B3512F35EC}"/>
          </ac:spMkLst>
        </pc:spChg>
        <pc:spChg chg="add mod">
          <ac:chgData name="Andrew Coulson" userId="c8c65609029ae322" providerId="LiveId" clId="{972F81F5-FC3A-44BB-8142-14BDA22DD6AC}" dt="2019-03-05T11:38:55.563" v="146" actId="1076"/>
          <ac:spMkLst>
            <pc:docMk/>
            <pc:sldMk cId="1424861408" sldId="258"/>
            <ac:spMk id="10" creationId="{96D23EEC-339A-4F29-8E8B-21A0615F9538}"/>
          </ac:spMkLst>
        </pc:spChg>
      </pc:sldChg>
      <pc:sldChg chg="addSp modSp">
        <pc:chgData name="Andrew Coulson" userId="c8c65609029ae322" providerId="LiveId" clId="{972F81F5-FC3A-44BB-8142-14BDA22DD6AC}" dt="2019-03-05T11:35:33.325" v="66" actId="1076"/>
        <pc:sldMkLst>
          <pc:docMk/>
          <pc:sldMk cId="1041524409" sldId="259"/>
        </pc:sldMkLst>
        <pc:spChg chg="add mod">
          <ac:chgData name="Andrew Coulson" userId="c8c65609029ae322" providerId="LiveId" clId="{972F81F5-FC3A-44BB-8142-14BDA22DD6AC}" dt="2019-03-05T11:35:33.325" v="66" actId="1076"/>
          <ac:spMkLst>
            <pc:docMk/>
            <pc:sldMk cId="1041524409" sldId="259"/>
            <ac:spMk id="3" creationId="{802FB613-EB68-4B99-B702-2B66018DEC24}"/>
          </ac:spMkLst>
        </pc:spChg>
        <pc:spChg chg="mod">
          <ac:chgData name="Andrew Coulson" userId="c8c65609029ae322" providerId="LiveId" clId="{972F81F5-FC3A-44BB-8142-14BDA22DD6AC}" dt="2019-03-05T11:34:41.906" v="40" actId="1035"/>
          <ac:spMkLst>
            <pc:docMk/>
            <pc:sldMk cId="1041524409" sldId="259"/>
            <ac:spMk id="5" creationId="{9DA6E5A7-E325-D14A-B292-DF83A6FEE71C}"/>
          </ac:spMkLst>
        </pc:spChg>
      </pc:sldChg>
      <pc:sldChg chg="addSp modSp">
        <pc:chgData name="Andrew Coulson" userId="c8c65609029ae322" providerId="LiveId" clId="{972F81F5-FC3A-44BB-8142-14BDA22DD6AC}" dt="2019-03-05T11:36:31.873" v="110" actId="1076"/>
        <pc:sldMkLst>
          <pc:docMk/>
          <pc:sldMk cId="881706372" sldId="260"/>
        </pc:sldMkLst>
        <pc:spChg chg="add mod">
          <ac:chgData name="Andrew Coulson" userId="c8c65609029ae322" providerId="LiveId" clId="{972F81F5-FC3A-44BB-8142-14BDA22DD6AC}" dt="2019-03-05T11:36:31.873" v="110" actId="1076"/>
          <ac:spMkLst>
            <pc:docMk/>
            <pc:sldMk cId="881706372" sldId="260"/>
            <ac:spMk id="2" creationId="{E399769F-7873-4B86-BBF5-2D44A36978C8}"/>
          </ac:spMkLst>
        </pc:spChg>
        <pc:spChg chg="mod">
          <ac:chgData name="Andrew Coulson" userId="c8c65609029ae322" providerId="LiveId" clId="{972F81F5-FC3A-44BB-8142-14BDA22DD6AC}" dt="2019-03-05T11:36:06.110" v="99" actId="1036"/>
          <ac:spMkLst>
            <pc:docMk/>
            <pc:sldMk cId="881706372" sldId="260"/>
            <ac:spMk id="8" creationId="{46CF2FD2-9121-8142-BC2E-49AEE5AE5CDB}"/>
          </ac:spMkLst>
        </pc:spChg>
      </pc:sldChg>
      <pc:sldChg chg="modSp add">
        <pc:chgData name="Andrew Coulson" userId="c8c65609029ae322" providerId="LiveId" clId="{972F81F5-FC3A-44BB-8142-14BDA22DD6AC}" dt="2019-03-05T11:40:26.501" v="216" actId="790"/>
        <pc:sldMkLst>
          <pc:docMk/>
          <pc:sldMk cId="3372315719" sldId="261"/>
        </pc:sldMkLst>
        <pc:spChg chg="mod">
          <ac:chgData name="Andrew Coulson" userId="c8c65609029ae322" providerId="LiveId" clId="{972F81F5-FC3A-44BB-8142-14BDA22DD6AC}" dt="2019-03-05T11:40:26.501" v="216" actId="790"/>
          <ac:spMkLst>
            <pc:docMk/>
            <pc:sldMk cId="3372315719" sldId="261"/>
            <ac:spMk id="8" creationId="{1E1F8A9B-8D4D-7C40-B4BE-01B3512F35EC}"/>
          </ac:spMkLst>
        </pc:spChg>
        <pc:spChg chg="mod">
          <ac:chgData name="Andrew Coulson" userId="c8c65609029ae322" providerId="LiveId" clId="{972F81F5-FC3A-44BB-8142-14BDA22DD6AC}" dt="2019-03-05T11:40:08.914" v="215" actId="1076"/>
          <ac:spMkLst>
            <pc:docMk/>
            <pc:sldMk cId="3372315719" sldId="261"/>
            <ac:spMk id="10" creationId="{96D23EEC-339A-4F29-8E8B-21A0615F9538}"/>
          </ac:spMkLst>
        </pc:spChg>
      </pc:sldChg>
    </pc:docChg>
  </pc:docChgLst>
</pc:chgInfo>
</file>

<file path=ppt/media/image1.jpg>
</file>

<file path=ppt/media/image2.jpg>
</file>

<file path=ppt/media/image3.pn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629056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575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08728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3124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701220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956773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82659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24497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45153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023204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487033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0071FF-739A-4F6E-92E3-5B6873161283}" type="datetimeFigureOut">
              <a:rPr lang="en-GB" smtClean="0"/>
              <a:t>16/05/19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C84B48-F84B-45C1-A829-19CC535B53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928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Relationship Id="rId3" Type="http://schemas.openxmlformats.org/officeDocument/2006/relationships/image" Target="../media/image2.jp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3.png"/><Relationship Id="rId3" Type="http://schemas.openxmlformats.org/officeDocument/2006/relationships/image" Target="../media/image4.jpe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3.png"/><Relationship Id="rId3" Type="http://schemas.openxmlformats.org/officeDocument/2006/relationships/image" Target="../media/image4.jpe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3.png"/><Relationship Id="rId3" Type="http://schemas.openxmlformats.org/officeDocument/2006/relationships/image" Target="../media/image4.jpe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3.png"/><Relationship Id="rId3" Type="http://schemas.openxmlformats.org/officeDocument/2006/relationships/image" Target="../media/image4.jpe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3.png"/><Relationship Id="rId3" Type="http://schemas.openxmlformats.org/officeDocument/2006/relationships/image" Target="../media/image4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xmlns="" id="{79415122-302E-BA49-86F5-2E8C2F83CC1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439" y="0"/>
            <a:ext cx="9144000" cy="5498352"/>
          </a:xfrm>
          <a:prstGeom prst="rect">
            <a:avLst/>
          </a:prstGeom>
        </p:spPr>
      </p:pic>
      <p:pic>
        <p:nvPicPr>
          <p:cNvPr id="15" name="Picture 14">
            <a:extLst>
              <a:ext uri="{FF2B5EF4-FFF2-40B4-BE49-F238E27FC236}">
                <a16:creationId xmlns:a16="http://schemas.microsoft.com/office/drawing/2014/main" xmlns="" id="{7489E6EE-81A8-BB4A-B0CB-DDA4D84E6215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9618"/>
          <a:stretch/>
        </p:blipFill>
        <p:spPr>
          <a:xfrm>
            <a:off x="-8364" y="5345895"/>
            <a:ext cx="9162803" cy="1502057"/>
          </a:xfrm>
          <a:prstGeom prst="rect">
            <a:avLst/>
          </a:prstGeom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xmlns="" id="{3FE3D89D-DA8D-4379-B0A2-7A629D27A1E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355083" y="3587232"/>
            <a:ext cx="7225245" cy="1576552"/>
          </a:xfrm>
        </p:spPr>
        <p:txBody>
          <a:bodyPr lIns="0" tIns="0" rIns="0" bIns="0" anchor="t" anchorCtr="0">
            <a:noAutofit/>
          </a:bodyPr>
          <a:lstStyle/>
          <a:p>
            <a:pPr algn="l"/>
            <a:r>
              <a:rPr lang="en-GB" sz="4400" b="1" dirty="0">
                <a:solidFill>
                  <a:schemeClr val="accent5">
                    <a:lumMod val="60000"/>
                    <a:lumOff val="40000"/>
                  </a:schemeClr>
                </a:solidFill>
                <a:latin typeface="+mn-lt"/>
              </a:rPr>
              <a:t>Number and algebra</a:t>
            </a:r>
            <a:br>
              <a:rPr lang="en-GB" sz="4400" b="1" dirty="0">
                <a:solidFill>
                  <a:schemeClr val="accent5">
                    <a:lumMod val="60000"/>
                    <a:lumOff val="40000"/>
                  </a:schemeClr>
                </a:solidFill>
                <a:latin typeface="+mn-lt"/>
              </a:rPr>
            </a:br>
            <a:r>
              <a:rPr lang="en-GB" sz="3200" dirty="0"/>
              <a:t>Allowance payments problem</a:t>
            </a:r>
            <a:br>
              <a:rPr lang="en-GB" sz="3200" dirty="0"/>
            </a:br>
            <a:r>
              <a:rPr lang="en-GB" sz="2400" dirty="0"/>
              <a:t>Arithmetic and geometric sequences and series</a:t>
            </a:r>
            <a:r>
              <a:rPr lang="en-GB" sz="3200" dirty="0"/>
              <a:t/>
            </a:r>
            <a:br>
              <a:rPr lang="en-GB" sz="3200" dirty="0"/>
            </a:br>
            <a:endParaRPr lang="en-GB" sz="4050" b="1" dirty="0">
              <a:solidFill>
                <a:schemeClr val="accent6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93E72B22-8C9F-1D4C-9885-53685F833837}"/>
              </a:ext>
            </a:extLst>
          </p:cNvPr>
          <p:cNvSpPr txBox="1"/>
          <p:nvPr/>
        </p:nvSpPr>
        <p:spPr>
          <a:xfrm>
            <a:off x="245145" y="5877112"/>
            <a:ext cx="3601297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350" dirty="0"/>
              <a:t>© </a:t>
            </a:r>
            <a:r>
              <a:rPr lang="en-GB" sz="1350"/>
              <a:t>Huw Jones </a:t>
            </a:r>
            <a:r>
              <a:rPr lang="en-GB" sz="1350" dirty="0"/>
              <a:t>2019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A2904CDF-567E-EA4A-8F75-863B13599152}"/>
              </a:ext>
            </a:extLst>
          </p:cNvPr>
          <p:cNvSpPr txBox="1"/>
          <p:nvPr/>
        </p:nvSpPr>
        <p:spPr>
          <a:xfrm>
            <a:off x="1053389" y="2381461"/>
            <a:ext cx="7754112" cy="49244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3200" dirty="0">
                <a:solidFill>
                  <a:schemeClr val="bg1"/>
                </a:solidFill>
              </a:rPr>
              <a:t>APPLICATIONS AND INTERPRETATION </a:t>
            </a:r>
            <a:r>
              <a:rPr lang="en-US" sz="3200" b="1" dirty="0">
                <a:solidFill>
                  <a:schemeClr val="bg1"/>
                </a:solidFill>
              </a:rPr>
              <a:t>SL </a:t>
            </a:r>
            <a:r>
              <a:rPr lang="en-US" sz="3200" dirty="0">
                <a:solidFill>
                  <a:schemeClr val="bg1"/>
                </a:solidFill>
              </a:rPr>
              <a:t>&amp; </a:t>
            </a:r>
            <a:r>
              <a:rPr lang="en-US" sz="3200" b="1" dirty="0">
                <a:solidFill>
                  <a:schemeClr val="bg1"/>
                </a:solidFill>
              </a:rPr>
              <a:t>HL</a:t>
            </a:r>
          </a:p>
        </p:txBody>
      </p:sp>
    </p:spTree>
    <p:extLst>
      <p:ext uri="{BB962C8B-B14F-4D97-AF65-F5344CB8AC3E}">
        <p14:creationId xmlns:p14="http://schemas.microsoft.com/office/powerpoint/2010/main" val="42141314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BBC5CD0E-6604-4240-9E1F-B9F182B8CD39}"/>
              </a:ext>
            </a:extLst>
          </p:cNvPr>
          <p:cNvSpPr/>
          <p:nvPr/>
        </p:nvSpPr>
        <p:spPr>
          <a:xfrm>
            <a:off x="0" y="0"/>
            <a:ext cx="9144000" cy="711926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contourW="12700">
              <a:contourClr>
                <a:schemeClr val="bg1"/>
              </a:contourClr>
            </a:sp3d>
          </a:bodyPr>
          <a:lstStyle/>
          <a:p>
            <a:pPr marL="405000" defTabSz="2700000">
              <a:tabLst>
                <a:tab pos="8370000" algn="r"/>
              </a:tabLst>
            </a:pPr>
            <a:r>
              <a:rPr lang="en-US" sz="2100" dirty="0">
                <a:solidFill>
                  <a:schemeClr val="bg1"/>
                </a:solidFill>
              </a:rPr>
              <a:t>Mathematics for the IB Diploma  	APPLICATIONS AND INTERPRETATION </a:t>
            </a:r>
            <a:r>
              <a:rPr lang="en-US" sz="2100" b="1" dirty="0">
                <a:solidFill>
                  <a:schemeClr val="bg1"/>
                </a:solidFill>
              </a:rPr>
              <a:t>SL &amp; HL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9DA6E5A7-E325-D14A-B292-DF83A6FEE71C}"/>
              </a:ext>
            </a:extLst>
          </p:cNvPr>
          <p:cNvSpPr txBox="1"/>
          <p:nvPr/>
        </p:nvSpPr>
        <p:spPr>
          <a:xfrm>
            <a:off x="900000" y="2520000"/>
            <a:ext cx="7200000" cy="771623"/>
          </a:xfrm>
          <a:prstGeom prst="rect">
            <a:avLst/>
          </a:prstGeom>
          <a:noFill/>
        </p:spPr>
        <p:txBody>
          <a:bodyPr wrap="square" lIns="108000" tIns="46800" rIns="108000" bIns="46800" rtlCol="0">
            <a:spAutoFit/>
          </a:bodyPr>
          <a:lstStyle/>
          <a:p>
            <a:r>
              <a:rPr lang="en-GB" sz="2200" dirty="0"/>
              <a:t>On your 16th birthday, your (very rich) parents give you two options regarding how they will give you your allowance.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xmlns="" id="{9A66B20C-F55C-B346-B560-CC46B8B15881}"/>
              </a:ext>
            </a:extLst>
          </p:cNvPr>
          <p:cNvGrpSpPr/>
          <p:nvPr/>
        </p:nvGrpSpPr>
        <p:grpSpPr>
          <a:xfrm>
            <a:off x="0" y="5446776"/>
            <a:ext cx="9144000" cy="1411224"/>
            <a:chOff x="-139147" y="6379222"/>
            <a:chExt cx="9144000" cy="1411224"/>
          </a:xfrm>
        </p:grpSpPr>
        <p:pic>
          <p:nvPicPr>
            <p:cNvPr id="9" name="Picture 8" descr="EDU_PPT_Tab.png">
              <a:extLst>
                <a:ext uri="{FF2B5EF4-FFF2-40B4-BE49-F238E27FC236}">
                  <a16:creationId xmlns:a16="http://schemas.microsoft.com/office/drawing/2014/main" xmlns="" id="{BC20ABAA-6D2E-3B4A-A146-B9563EF914EA}"/>
                </a:ext>
              </a:extLst>
            </p:cNvPr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-139147" y="6379222"/>
              <a:ext cx="9144000" cy="1411224"/>
            </a:xfrm>
            <a:prstGeom prst="rect">
              <a:avLst/>
            </a:prstGeom>
            <a:effectLst>
              <a:outerShdw blurRad="152400" dist="38100" dir="14100000" algn="tl" rotWithShape="0">
                <a:srgbClr val="000000">
                  <a:alpha val="20000"/>
                </a:srgbClr>
              </a:outerShdw>
            </a:effectLst>
          </p:spPr>
        </p:pic>
        <p:pic>
          <p:nvPicPr>
            <p:cNvPr id="10" name="Picture 9" descr="EDU_INT_CMYK_Land.jpg">
              <a:extLst>
                <a:ext uri="{FF2B5EF4-FFF2-40B4-BE49-F238E27FC236}">
                  <a16:creationId xmlns:a16="http://schemas.microsoft.com/office/drawing/2014/main" xmlns="" id="{105AC2B5-792F-DA42-82A3-55598E9295E9}"/>
                </a:ext>
              </a:extLst>
            </p:cNvPr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6528971" y="6876464"/>
              <a:ext cx="2018163" cy="649071"/>
            </a:xfrm>
            <a:prstGeom prst="rect">
              <a:avLst/>
            </a:prstGeom>
          </p:spPr>
        </p:pic>
      </p:grpSp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802FB613-EB68-4B99-B702-2B66018DEC24}"/>
              </a:ext>
            </a:extLst>
          </p:cNvPr>
          <p:cNvSpPr txBox="1"/>
          <p:nvPr/>
        </p:nvSpPr>
        <p:spPr>
          <a:xfrm>
            <a:off x="900000" y="1440000"/>
            <a:ext cx="691436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/>
              <a:t>The situation</a:t>
            </a:r>
          </a:p>
        </p:txBody>
      </p:sp>
    </p:spTree>
    <p:extLst>
      <p:ext uri="{BB962C8B-B14F-4D97-AF65-F5344CB8AC3E}">
        <p14:creationId xmlns:p14="http://schemas.microsoft.com/office/powerpoint/2010/main" val="10415244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6728F1AB-859C-A345-8735-25162270F894}"/>
              </a:ext>
            </a:extLst>
          </p:cNvPr>
          <p:cNvSpPr/>
          <p:nvPr/>
        </p:nvSpPr>
        <p:spPr>
          <a:xfrm>
            <a:off x="0" y="0"/>
            <a:ext cx="9144000" cy="711926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contourW="12700">
              <a:contourClr>
                <a:schemeClr val="bg1"/>
              </a:contourClr>
            </a:sp3d>
          </a:bodyPr>
          <a:lstStyle/>
          <a:p>
            <a:pPr marL="405000" defTabSz="2700000">
              <a:tabLst>
                <a:tab pos="8370000" algn="r"/>
              </a:tabLst>
            </a:pPr>
            <a:r>
              <a:rPr lang="en-US" sz="2100" dirty="0">
                <a:solidFill>
                  <a:schemeClr val="bg1"/>
                </a:solidFill>
              </a:rPr>
              <a:t>Mathematics for the IB Diploma  	APPLICATIONS AND INTERPRETATION </a:t>
            </a:r>
            <a:r>
              <a:rPr lang="en-US" sz="2100" b="1" dirty="0">
                <a:solidFill>
                  <a:schemeClr val="bg1"/>
                </a:solidFill>
              </a:rPr>
              <a:t>SL &amp; HL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46CF2FD2-9121-8142-BC2E-49AEE5AE5CDB}"/>
              </a:ext>
            </a:extLst>
          </p:cNvPr>
          <p:cNvSpPr txBox="1"/>
          <p:nvPr/>
        </p:nvSpPr>
        <p:spPr>
          <a:xfrm>
            <a:off x="900000" y="2520000"/>
            <a:ext cx="7200000" cy="833178"/>
          </a:xfrm>
          <a:prstGeom prst="rect">
            <a:avLst/>
          </a:prstGeom>
          <a:noFill/>
        </p:spPr>
        <p:txBody>
          <a:bodyPr wrap="square" lIns="108000" tIns="46800" rIns="108000" bIns="46800" rtlCol="0">
            <a:spAutoFit/>
          </a:bodyPr>
          <a:lstStyle/>
          <a:p>
            <a:r>
              <a:rPr lang="en-US" sz="2400" dirty="0"/>
              <a:t>If you choose the first option, you will receive $1000 per day until your 18th birthday.</a:t>
            </a: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xmlns="" id="{464B9190-4861-E843-8F2E-9C9C510AC05D}"/>
              </a:ext>
            </a:extLst>
          </p:cNvPr>
          <p:cNvGrpSpPr/>
          <p:nvPr/>
        </p:nvGrpSpPr>
        <p:grpSpPr>
          <a:xfrm>
            <a:off x="0" y="5446776"/>
            <a:ext cx="9144000" cy="1411224"/>
            <a:chOff x="0" y="5446776"/>
            <a:chExt cx="9144000" cy="1411224"/>
          </a:xfrm>
        </p:grpSpPr>
        <p:pic>
          <p:nvPicPr>
            <p:cNvPr id="12" name="Picture 11" descr="EDU_PPT_Tab.png">
              <a:extLst>
                <a:ext uri="{FF2B5EF4-FFF2-40B4-BE49-F238E27FC236}">
                  <a16:creationId xmlns:a16="http://schemas.microsoft.com/office/drawing/2014/main" xmlns="" id="{E93FF1BA-72B5-5344-9449-F5BB0BB6C929}"/>
                </a:ext>
              </a:extLst>
            </p:cNvPr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0" y="5446776"/>
              <a:ext cx="9144000" cy="1411224"/>
            </a:xfrm>
            <a:prstGeom prst="rect">
              <a:avLst/>
            </a:prstGeom>
            <a:effectLst>
              <a:outerShdw blurRad="152400" dist="38100" dir="14100000" algn="tl" rotWithShape="0">
                <a:srgbClr val="000000">
                  <a:alpha val="20000"/>
                </a:srgbClr>
              </a:outerShdw>
            </a:effectLst>
          </p:spPr>
        </p:pic>
        <p:pic>
          <p:nvPicPr>
            <p:cNvPr id="13" name="Picture 12" descr="EDU_INT_CMYK_Land.jpg">
              <a:extLst>
                <a:ext uri="{FF2B5EF4-FFF2-40B4-BE49-F238E27FC236}">
                  <a16:creationId xmlns:a16="http://schemas.microsoft.com/office/drawing/2014/main" xmlns="" id="{425A1AF0-9739-B442-AC95-5F5E7EBEFD50}"/>
                </a:ext>
              </a:extLst>
            </p:cNvPr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6669539" y="5918932"/>
              <a:ext cx="2018163" cy="649071"/>
            </a:xfrm>
            <a:prstGeom prst="rect">
              <a:avLst/>
            </a:prstGeom>
          </p:spPr>
        </p:pic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E399769F-7873-4B86-BBF5-2D44A36978C8}"/>
              </a:ext>
            </a:extLst>
          </p:cNvPr>
          <p:cNvSpPr txBox="1"/>
          <p:nvPr/>
        </p:nvSpPr>
        <p:spPr>
          <a:xfrm>
            <a:off x="900000" y="1440000"/>
            <a:ext cx="661374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/>
              <a:t>Option 1</a:t>
            </a:r>
          </a:p>
        </p:txBody>
      </p:sp>
    </p:spTree>
    <p:extLst>
      <p:ext uri="{BB962C8B-B14F-4D97-AF65-F5344CB8AC3E}">
        <p14:creationId xmlns:p14="http://schemas.microsoft.com/office/powerpoint/2010/main" val="8817063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26B97828-8874-3F4F-B644-C80D63FF9796}"/>
              </a:ext>
            </a:extLst>
          </p:cNvPr>
          <p:cNvSpPr/>
          <p:nvPr/>
        </p:nvSpPr>
        <p:spPr>
          <a:xfrm>
            <a:off x="0" y="0"/>
            <a:ext cx="9144000" cy="711926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contourW="12700">
              <a:contourClr>
                <a:schemeClr val="bg1"/>
              </a:contourClr>
            </a:sp3d>
          </a:bodyPr>
          <a:lstStyle/>
          <a:p>
            <a:pPr marL="405000" defTabSz="2700000">
              <a:tabLst>
                <a:tab pos="8370000" algn="r"/>
              </a:tabLst>
            </a:pPr>
            <a:r>
              <a:rPr lang="en-US" sz="2100" dirty="0">
                <a:solidFill>
                  <a:schemeClr val="bg1"/>
                </a:solidFill>
              </a:rPr>
              <a:t>Mathematics for the IB Diploma  	APPLICATIONS AND INTERPRETATION </a:t>
            </a:r>
            <a:r>
              <a:rPr lang="en-US" sz="2100" b="1" dirty="0">
                <a:solidFill>
                  <a:schemeClr val="bg1"/>
                </a:solidFill>
              </a:rPr>
              <a:t>SL &amp; HL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902C8917-C5DC-2A49-B9EA-3531A42AD8D0}"/>
              </a:ext>
            </a:extLst>
          </p:cNvPr>
          <p:cNvSpPr txBox="1"/>
          <p:nvPr/>
        </p:nvSpPr>
        <p:spPr>
          <a:xfrm>
            <a:off x="900000" y="2520000"/>
            <a:ext cx="7200000" cy="1941173"/>
          </a:xfrm>
          <a:prstGeom prst="rect">
            <a:avLst/>
          </a:prstGeom>
          <a:noFill/>
        </p:spPr>
        <p:txBody>
          <a:bodyPr wrap="square" lIns="108000" tIns="46800" rIns="108000" bIns="46800" rtlCol="0">
            <a:spAutoFit/>
          </a:bodyPr>
          <a:lstStyle/>
          <a:p>
            <a:r>
              <a:rPr lang="en-GB" sz="2400" dirty="0"/>
              <a:t>If you choose the second option, you will receive </a:t>
            </a:r>
            <a:r>
              <a:rPr lang="en-GB" sz="2400" dirty="0" smtClean="0"/>
              <a:t>1 cent </a:t>
            </a:r>
            <a:r>
              <a:rPr lang="en-GB" sz="2400" dirty="0"/>
              <a:t>on the 1st day, </a:t>
            </a:r>
            <a:r>
              <a:rPr lang="en-GB" sz="2400" dirty="0" smtClean="0"/>
              <a:t>2 cents </a:t>
            </a:r>
            <a:r>
              <a:rPr lang="en-GB" sz="2400" dirty="0"/>
              <a:t>on the 2nd day, </a:t>
            </a:r>
            <a:r>
              <a:rPr lang="en-GB" sz="2400" dirty="0" smtClean="0"/>
              <a:t>4 cents </a:t>
            </a:r>
            <a:r>
              <a:rPr lang="en-GB" sz="2400" dirty="0"/>
              <a:t>on the 3rd day, and so on, where each day you receive twice the amount from the previous day, but only for a total of </a:t>
            </a:r>
            <a:r>
              <a:rPr lang="en-GB" sz="2400" dirty="0" smtClean="0"/>
              <a:t>30 days</a:t>
            </a:r>
            <a:r>
              <a:rPr lang="en-GB" sz="2400" dirty="0"/>
              <a:t>.</a:t>
            </a:r>
            <a:endParaRPr lang="en-US" sz="2400" dirty="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xmlns="" id="{5B999828-F640-164A-A739-049E2A94BA85}"/>
              </a:ext>
            </a:extLst>
          </p:cNvPr>
          <p:cNvGrpSpPr/>
          <p:nvPr/>
        </p:nvGrpSpPr>
        <p:grpSpPr>
          <a:xfrm>
            <a:off x="0" y="5446776"/>
            <a:ext cx="9144000" cy="1411224"/>
            <a:chOff x="0" y="5446776"/>
            <a:chExt cx="9144000" cy="1411224"/>
          </a:xfrm>
        </p:grpSpPr>
        <p:pic>
          <p:nvPicPr>
            <p:cNvPr id="10" name="Picture 9" descr="EDU_PPT_Tab.png">
              <a:extLst>
                <a:ext uri="{FF2B5EF4-FFF2-40B4-BE49-F238E27FC236}">
                  <a16:creationId xmlns:a16="http://schemas.microsoft.com/office/drawing/2014/main" xmlns="" id="{0E209C61-F6DD-CB46-BE4D-12D9DDA64322}"/>
                </a:ext>
              </a:extLst>
            </p:cNvPr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0" y="5446776"/>
              <a:ext cx="9144000" cy="1411224"/>
            </a:xfrm>
            <a:prstGeom prst="rect">
              <a:avLst/>
            </a:prstGeom>
            <a:effectLst>
              <a:outerShdw blurRad="152400" dist="38100" dir="14100000" algn="tl" rotWithShape="0">
                <a:srgbClr val="000000">
                  <a:alpha val="20000"/>
                </a:srgbClr>
              </a:outerShdw>
            </a:effectLst>
          </p:spPr>
        </p:pic>
        <p:pic>
          <p:nvPicPr>
            <p:cNvPr id="12" name="Picture 11" descr="EDU_INT_CMYK_Land.jpg">
              <a:extLst>
                <a:ext uri="{FF2B5EF4-FFF2-40B4-BE49-F238E27FC236}">
                  <a16:creationId xmlns:a16="http://schemas.microsoft.com/office/drawing/2014/main" xmlns="" id="{EED4A84D-5EC1-7045-8778-5C3EC52F1D46}"/>
                </a:ext>
              </a:extLst>
            </p:cNvPr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6669539" y="5918932"/>
              <a:ext cx="2018163" cy="649071"/>
            </a:xfrm>
            <a:prstGeom prst="rect">
              <a:avLst/>
            </a:prstGeom>
          </p:spPr>
        </p:pic>
      </p:grp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31D447A5-0A45-430C-9B95-5A4BC81CEDD3}"/>
              </a:ext>
            </a:extLst>
          </p:cNvPr>
          <p:cNvSpPr txBox="1"/>
          <p:nvPr/>
        </p:nvSpPr>
        <p:spPr>
          <a:xfrm>
            <a:off x="900000" y="1440000"/>
            <a:ext cx="661374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/>
              <a:t>Option 2</a:t>
            </a:r>
          </a:p>
        </p:txBody>
      </p:sp>
    </p:spTree>
    <p:extLst>
      <p:ext uri="{BB962C8B-B14F-4D97-AF65-F5344CB8AC3E}">
        <p14:creationId xmlns:p14="http://schemas.microsoft.com/office/powerpoint/2010/main" val="8457482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8A5C1D7B-BDAD-1B4E-AB5C-4EA1DC4E9483}"/>
              </a:ext>
            </a:extLst>
          </p:cNvPr>
          <p:cNvSpPr/>
          <p:nvPr/>
        </p:nvSpPr>
        <p:spPr>
          <a:xfrm>
            <a:off x="6179" y="0"/>
            <a:ext cx="9144000" cy="711926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contourW="12700">
              <a:contourClr>
                <a:schemeClr val="bg1"/>
              </a:contourClr>
            </a:sp3d>
          </a:bodyPr>
          <a:lstStyle/>
          <a:p>
            <a:pPr marL="405000" defTabSz="2700000">
              <a:tabLst>
                <a:tab pos="8370000" algn="r"/>
              </a:tabLst>
            </a:pPr>
            <a:r>
              <a:rPr lang="en-US" sz="2100" dirty="0">
                <a:solidFill>
                  <a:schemeClr val="bg1"/>
                </a:solidFill>
              </a:rPr>
              <a:t>Mathematics for the IB Diploma  	APPLICATIONS AND INTERPRETATION </a:t>
            </a:r>
            <a:r>
              <a:rPr lang="en-US" sz="2100" b="1" dirty="0">
                <a:solidFill>
                  <a:schemeClr val="bg1"/>
                </a:solidFill>
              </a:rPr>
              <a:t>SL &amp; HL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1E1F8A9B-8D4D-7C40-B4BE-01B3512F35EC}"/>
              </a:ext>
            </a:extLst>
          </p:cNvPr>
          <p:cNvSpPr txBox="1"/>
          <p:nvPr/>
        </p:nvSpPr>
        <p:spPr>
          <a:xfrm>
            <a:off x="900000" y="2520000"/>
            <a:ext cx="7200000" cy="833178"/>
          </a:xfrm>
          <a:prstGeom prst="rect">
            <a:avLst/>
          </a:prstGeom>
          <a:noFill/>
        </p:spPr>
        <p:txBody>
          <a:bodyPr wrap="square" lIns="108000" tIns="46800" rIns="108000" bIns="46800" rtlCol="0">
            <a:spAutoFit/>
          </a:bodyPr>
          <a:lstStyle/>
          <a:p>
            <a:pPr marL="342900" indent="-342900">
              <a:buFont typeface="Arial"/>
              <a:buChar char="•"/>
            </a:pPr>
            <a:r>
              <a:rPr lang="en-GB" sz="2400" dirty="0"/>
              <a:t>You have 30 seconds to decide which option you will take. 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xmlns="" id="{68DB0919-F64E-9B42-B7E4-CA88DC0C6985}"/>
              </a:ext>
            </a:extLst>
          </p:cNvPr>
          <p:cNvGrpSpPr/>
          <p:nvPr/>
        </p:nvGrpSpPr>
        <p:grpSpPr>
          <a:xfrm>
            <a:off x="0" y="5446776"/>
            <a:ext cx="9144000" cy="1411224"/>
            <a:chOff x="0" y="5446776"/>
            <a:chExt cx="9144000" cy="1411224"/>
          </a:xfrm>
        </p:grpSpPr>
        <p:pic>
          <p:nvPicPr>
            <p:cNvPr id="11" name="Picture 10" descr="EDU_PPT_Tab.png">
              <a:extLst>
                <a:ext uri="{FF2B5EF4-FFF2-40B4-BE49-F238E27FC236}">
                  <a16:creationId xmlns:a16="http://schemas.microsoft.com/office/drawing/2014/main" xmlns="" id="{A4EEB2C1-377B-8646-8196-AE0BF29A9576}"/>
                </a:ext>
              </a:extLst>
            </p:cNvPr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0" y="5446776"/>
              <a:ext cx="9144000" cy="1411224"/>
            </a:xfrm>
            <a:prstGeom prst="rect">
              <a:avLst/>
            </a:prstGeom>
            <a:effectLst>
              <a:outerShdw blurRad="152400" dist="38100" dir="14100000" algn="tl" rotWithShape="0">
                <a:srgbClr val="000000">
                  <a:alpha val="20000"/>
                </a:srgbClr>
              </a:outerShdw>
            </a:effectLst>
          </p:spPr>
        </p:pic>
        <p:pic>
          <p:nvPicPr>
            <p:cNvPr id="12" name="Picture 11" descr="EDU_INT_CMYK_Land.jpg">
              <a:extLst>
                <a:ext uri="{FF2B5EF4-FFF2-40B4-BE49-F238E27FC236}">
                  <a16:creationId xmlns:a16="http://schemas.microsoft.com/office/drawing/2014/main" xmlns="" id="{56B48511-E9AD-EA4C-BC39-30FB94C25189}"/>
                </a:ext>
              </a:extLst>
            </p:cNvPr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6669539" y="5918932"/>
              <a:ext cx="2018163" cy="649071"/>
            </a:xfrm>
            <a:prstGeom prst="rect">
              <a:avLst/>
            </a:prstGeom>
          </p:spPr>
        </p:pic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96D23EEC-339A-4F29-8E8B-21A0615F9538}"/>
              </a:ext>
            </a:extLst>
          </p:cNvPr>
          <p:cNvSpPr txBox="1"/>
          <p:nvPr/>
        </p:nvSpPr>
        <p:spPr>
          <a:xfrm>
            <a:off x="900000" y="1440000"/>
            <a:ext cx="661374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/>
              <a:t>Time is ticking …</a:t>
            </a:r>
          </a:p>
        </p:txBody>
      </p:sp>
    </p:spTree>
    <p:extLst>
      <p:ext uri="{BB962C8B-B14F-4D97-AF65-F5344CB8AC3E}">
        <p14:creationId xmlns:p14="http://schemas.microsoft.com/office/powerpoint/2010/main" val="14248614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8A5C1D7B-BDAD-1B4E-AB5C-4EA1DC4E9483}"/>
              </a:ext>
            </a:extLst>
          </p:cNvPr>
          <p:cNvSpPr/>
          <p:nvPr/>
        </p:nvSpPr>
        <p:spPr>
          <a:xfrm>
            <a:off x="6179" y="0"/>
            <a:ext cx="9144000" cy="711926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contourW="12700">
              <a:contourClr>
                <a:schemeClr val="bg1"/>
              </a:contourClr>
            </a:sp3d>
          </a:bodyPr>
          <a:lstStyle/>
          <a:p>
            <a:pPr marL="405000" defTabSz="2700000">
              <a:tabLst>
                <a:tab pos="8370000" algn="r"/>
              </a:tabLst>
            </a:pPr>
            <a:r>
              <a:rPr lang="en-US" sz="2100" dirty="0">
                <a:solidFill>
                  <a:schemeClr val="bg1"/>
                </a:solidFill>
              </a:rPr>
              <a:t>Mathematics for the IB Diploma  	APPLICATIONS AND INTERPRETATION </a:t>
            </a:r>
            <a:r>
              <a:rPr lang="en-US" sz="2100" b="1" dirty="0">
                <a:solidFill>
                  <a:schemeClr val="bg1"/>
                </a:solidFill>
              </a:rPr>
              <a:t>SL &amp; HL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1E1F8A9B-8D4D-7C40-B4BE-01B3512F35EC}"/>
              </a:ext>
            </a:extLst>
          </p:cNvPr>
          <p:cNvSpPr txBox="1"/>
          <p:nvPr/>
        </p:nvSpPr>
        <p:spPr>
          <a:xfrm>
            <a:off x="900000" y="2520000"/>
            <a:ext cx="7200000" cy="2351542"/>
          </a:xfrm>
          <a:prstGeom prst="rect">
            <a:avLst/>
          </a:prstGeom>
          <a:noFill/>
        </p:spPr>
        <p:txBody>
          <a:bodyPr wrap="square" lIns="108000" tIns="46800" rIns="108000" bIns="46800" rtlCol="0">
            <a:spAutoFit/>
          </a:bodyPr>
          <a:lstStyle/>
          <a:p>
            <a:pPr marL="342900" indent="-342900">
              <a:spcAft>
                <a:spcPts val="1600"/>
              </a:spcAft>
              <a:buFont typeface="Arial"/>
              <a:buChar char="•"/>
            </a:pPr>
            <a:r>
              <a:rPr lang="en-GB" sz="2400" dirty="0" smtClean="0"/>
              <a:t>Work with </a:t>
            </a:r>
            <a:r>
              <a:rPr lang="en-GB" sz="2400" dirty="0"/>
              <a:t>a </a:t>
            </a:r>
            <a:r>
              <a:rPr lang="en-GB" sz="2400" dirty="0" smtClean="0"/>
              <a:t>partner.</a:t>
            </a:r>
          </a:p>
          <a:p>
            <a:pPr marL="342900" indent="-342900">
              <a:spcAft>
                <a:spcPts val="1600"/>
              </a:spcAft>
              <a:buFont typeface="Arial"/>
              <a:buChar char="•"/>
            </a:pPr>
            <a:r>
              <a:rPr lang="en-GB" sz="2400" dirty="0" smtClean="0"/>
              <a:t>Use </a:t>
            </a:r>
            <a:r>
              <a:rPr lang="en-GB" sz="2400" dirty="0"/>
              <a:t>a GDC or </a:t>
            </a:r>
            <a:r>
              <a:rPr lang="en-GB" sz="2400" dirty="0" err="1"/>
              <a:t>spreadsheet</a:t>
            </a:r>
            <a:r>
              <a:rPr lang="en-GB" sz="2400" dirty="0"/>
              <a:t> </a:t>
            </a:r>
            <a:r>
              <a:rPr lang="en-GB" sz="2400" dirty="0" smtClean="0"/>
              <a:t>package to </a:t>
            </a:r>
            <a:r>
              <a:rPr lang="en-GB" sz="2400" dirty="0"/>
              <a:t>calculate how much money you would receive from the option you chose and from the option you did not choose. </a:t>
            </a:r>
          </a:p>
          <a:p>
            <a:pPr marL="342900" indent="-342900">
              <a:spcAft>
                <a:spcPts val="1600"/>
              </a:spcAft>
              <a:buFont typeface="Arial"/>
              <a:buChar char="•"/>
            </a:pPr>
            <a:r>
              <a:rPr lang="en-GB" sz="2400" dirty="0"/>
              <a:t>Did you make the right choice?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xmlns="" id="{68DB0919-F64E-9B42-B7E4-CA88DC0C6985}"/>
              </a:ext>
            </a:extLst>
          </p:cNvPr>
          <p:cNvGrpSpPr/>
          <p:nvPr/>
        </p:nvGrpSpPr>
        <p:grpSpPr>
          <a:xfrm>
            <a:off x="0" y="5446776"/>
            <a:ext cx="9144000" cy="1411224"/>
            <a:chOff x="0" y="5446776"/>
            <a:chExt cx="9144000" cy="1411224"/>
          </a:xfrm>
        </p:grpSpPr>
        <p:pic>
          <p:nvPicPr>
            <p:cNvPr id="11" name="Picture 10" descr="EDU_PPT_Tab.png">
              <a:extLst>
                <a:ext uri="{FF2B5EF4-FFF2-40B4-BE49-F238E27FC236}">
                  <a16:creationId xmlns:a16="http://schemas.microsoft.com/office/drawing/2014/main" xmlns="" id="{A4EEB2C1-377B-8646-8196-AE0BF29A9576}"/>
                </a:ext>
              </a:extLst>
            </p:cNvPr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0" y="5446776"/>
              <a:ext cx="9144000" cy="1411224"/>
            </a:xfrm>
            <a:prstGeom prst="rect">
              <a:avLst/>
            </a:prstGeom>
            <a:effectLst>
              <a:outerShdw blurRad="152400" dist="38100" dir="14100000" algn="tl" rotWithShape="0">
                <a:srgbClr val="000000">
                  <a:alpha val="20000"/>
                </a:srgbClr>
              </a:outerShdw>
            </a:effectLst>
          </p:spPr>
        </p:pic>
        <p:pic>
          <p:nvPicPr>
            <p:cNvPr id="12" name="Picture 11" descr="EDU_INT_CMYK_Land.jpg">
              <a:extLst>
                <a:ext uri="{FF2B5EF4-FFF2-40B4-BE49-F238E27FC236}">
                  <a16:creationId xmlns:a16="http://schemas.microsoft.com/office/drawing/2014/main" xmlns="" id="{56B48511-E9AD-EA4C-BC39-30FB94C25189}"/>
                </a:ext>
              </a:extLst>
            </p:cNvPr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/>
                </a:ext>
              </a:extLst>
            </a:blip>
            <a:stretch>
              <a:fillRect/>
            </a:stretch>
          </p:blipFill>
          <p:spPr>
            <a:xfrm>
              <a:off x="6669539" y="5918932"/>
              <a:ext cx="2018163" cy="649071"/>
            </a:xfrm>
            <a:prstGeom prst="rect">
              <a:avLst/>
            </a:prstGeom>
          </p:spPr>
        </p:pic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96D23EEC-339A-4F29-8E8B-21A0615F9538}"/>
              </a:ext>
            </a:extLst>
          </p:cNvPr>
          <p:cNvSpPr txBox="1"/>
          <p:nvPr/>
        </p:nvSpPr>
        <p:spPr>
          <a:xfrm>
            <a:off x="900000" y="1440000"/>
            <a:ext cx="661374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/>
              <a:t>Calculations</a:t>
            </a:r>
          </a:p>
        </p:txBody>
      </p:sp>
    </p:spTree>
    <p:extLst>
      <p:ext uri="{BB962C8B-B14F-4D97-AF65-F5344CB8AC3E}">
        <p14:creationId xmlns:p14="http://schemas.microsoft.com/office/powerpoint/2010/main" val="33723157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850</TotalTime>
  <Words>155</Words>
  <Application>Microsoft Macintosh PowerPoint</Application>
  <PresentationFormat>On-screen Show (4:3)</PresentationFormat>
  <Paragraphs>20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Number and algebra Allowance payments problem Arithmetic and geometric sequences and series 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Number and algebra</dc:title>
  <dc:creator>So-Shan Au</dc:creator>
  <cp:lastModifiedBy>Kate Gentles</cp:lastModifiedBy>
  <cp:revision>29</cp:revision>
  <dcterms:created xsi:type="dcterms:W3CDTF">2018-08-21T14:08:13Z</dcterms:created>
  <dcterms:modified xsi:type="dcterms:W3CDTF">2019-05-16T13:32:52Z</dcterms:modified>
</cp:coreProperties>
</file>